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6" r:id="rId1"/>
  </p:sldMasterIdLst>
  <p:notesMasterIdLst>
    <p:notesMasterId r:id="rId51"/>
  </p:notesMasterIdLst>
  <p:sldIdLst>
    <p:sldId id="256" r:id="rId2"/>
    <p:sldId id="257" r:id="rId3"/>
    <p:sldId id="289" r:id="rId4"/>
    <p:sldId id="258" r:id="rId5"/>
    <p:sldId id="259" r:id="rId6"/>
    <p:sldId id="290" r:id="rId7"/>
    <p:sldId id="260" r:id="rId8"/>
    <p:sldId id="291" r:id="rId9"/>
    <p:sldId id="261" r:id="rId10"/>
    <p:sldId id="262" r:id="rId11"/>
    <p:sldId id="263" r:id="rId12"/>
    <p:sldId id="264" r:id="rId13"/>
    <p:sldId id="292" r:id="rId14"/>
    <p:sldId id="265" r:id="rId15"/>
    <p:sldId id="300" r:id="rId16"/>
    <p:sldId id="302" r:id="rId17"/>
    <p:sldId id="303" r:id="rId18"/>
    <p:sldId id="304" r:id="rId19"/>
    <p:sldId id="305" r:id="rId20"/>
    <p:sldId id="293" r:id="rId21"/>
    <p:sldId id="266" r:id="rId22"/>
    <p:sldId id="294" r:id="rId23"/>
    <p:sldId id="267" r:id="rId24"/>
    <p:sldId id="268" r:id="rId25"/>
    <p:sldId id="269" r:id="rId26"/>
    <p:sldId id="295" r:id="rId27"/>
    <p:sldId id="270" r:id="rId28"/>
    <p:sldId id="271" r:id="rId29"/>
    <p:sldId id="272" r:id="rId30"/>
    <p:sldId id="296" r:id="rId31"/>
    <p:sldId id="273" r:id="rId32"/>
    <p:sldId id="274" r:id="rId33"/>
    <p:sldId id="297" r:id="rId34"/>
    <p:sldId id="275" r:id="rId35"/>
    <p:sldId id="298" r:id="rId36"/>
    <p:sldId id="276" r:id="rId37"/>
    <p:sldId id="277" r:id="rId38"/>
    <p:sldId id="278" r:id="rId39"/>
    <p:sldId id="279" r:id="rId40"/>
    <p:sldId id="280" r:id="rId41"/>
    <p:sldId id="281" r:id="rId42"/>
    <p:sldId id="282" r:id="rId43"/>
    <p:sldId id="283" r:id="rId44"/>
    <p:sldId id="284" r:id="rId45"/>
    <p:sldId id="299" r:id="rId46"/>
    <p:sldId id="285" r:id="rId47"/>
    <p:sldId id="286" r:id="rId48"/>
    <p:sldId id="287" r:id="rId49"/>
    <p:sldId id="288"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E8C610-9D4F-4DBF-BABE-2FCCAF346EF5}">
  <a:tblStyle styleId="{A8E8C610-9D4F-4DBF-BABE-2FCCAF346EF5}"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861" autoAdjust="0"/>
  </p:normalViewPr>
  <p:slideViewPr>
    <p:cSldViewPr>
      <p:cViewPr varScale="1">
        <p:scale>
          <a:sx n="100" d="100"/>
          <a:sy n="100" d="100"/>
        </p:scale>
        <p:origin x="90" y="8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3364386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ff.org/Living-with-CF/Treatments-and-Therapies/CFTR-Modulator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vdh.virginia.gov/content/uploads/sites/75/2016/12/Asthma-Burden-Report-.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vdh.virginia.gov/content/uploads/sites/75/2016/12/Asthma-Burden-Report-.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vitalsigns/asthm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who.int/respiratory/publications/strategy/en/index5.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who.int/respiratory/publications/strategy/en/index5.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who.int/respiratory/publications/strategy/en/index5.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2034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32693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COPD</a:t>
            </a:r>
            <a:r>
              <a:rPr lang="en-US" baseline="0" dirty="0" smtClean="0"/>
              <a:t> – essentially you can’t exhale all of the air out of your lungs before you need to take the next inhalation</a:t>
            </a:r>
          </a:p>
          <a:p>
            <a:endParaRPr lang="en-US" baseline="0" dirty="0" smtClean="0"/>
          </a:p>
          <a:p>
            <a:r>
              <a:rPr lang="en-US" baseline="0" dirty="0" smtClean="0"/>
              <a:t>Source: https://lunginstitute.com/blog/copd-vs-pulmonary-fibrosis-heres-what-you-need-to-know/</a:t>
            </a:r>
            <a:endParaRPr lang="en-US" dirty="0"/>
          </a:p>
        </p:txBody>
      </p:sp>
    </p:spTree>
    <p:extLst>
      <p:ext uri="{BB962C8B-B14F-4D97-AF65-F5344CB8AC3E}">
        <p14:creationId xmlns:p14="http://schemas.microsoft.com/office/powerpoint/2010/main" val="86601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https://lunginstitute.com/blog/copd-vs-pulmonary-fibrosis-heres-what-you-need-to-know/</a:t>
            </a:r>
          </a:p>
          <a:p>
            <a:endParaRPr lang="en-US" dirty="0" smtClean="0"/>
          </a:p>
          <a:p>
            <a:r>
              <a:rPr lang="en-US" dirty="0" smtClean="0"/>
              <a:t>https://www.cff.org/What-is-CF/About-Cystic-Fibrosis/</a:t>
            </a:r>
          </a:p>
          <a:p>
            <a:endParaRPr lang="en-US" dirty="0" smtClean="0"/>
          </a:p>
          <a:p>
            <a:r>
              <a:rPr lang="en-US" sz="1100" b="0" i="0" kern="1200" dirty="0" smtClean="0">
                <a:solidFill>
                  <a:schemeClr val="tx1"/>
                </a:solidFill>
                <a:effectLst/>
                <a:latin typeface="+mn-lt"/>
                <a:ea typeface="+mn-ea"/>
                <a:cs typeface="+mn-cs"/>
              </a:rPr>
              <a:t>The defective CF gene contains a slight abnormality called a mutation. There are more than 1,700 known mutations of the disease. Most genetic tests only screen for the most common CF mutations. Therefore, the test results may indicate a person who is a carrier of the CF gene is not a carrier.</a:t>
            </a:r>
            <a:endParaRPr lang="en-US" dirty="0"/>
          </a:p>
        </p:txBody>
      </p:sp>
    </p:spTree>
    <p:extLst>
      <p:ext uri="{BB962C8B-B14F-4D97-AF65-F5344CB8AC3E}">
        <p14:creationId xmlns:p14="http://schemas.microsoft.com/office/powerpoint/2010/main" val="4043911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Sources: https://lunginstitute.com/blog/copd-vs-pulmonary-fibrosis-heres-what-you-need-to-know/ &amp; https://www.cff.org/What-is-CF/About-Cystic-Fibrosis/</a:t>
            </a:r>
            <a:endParaRPr lang="en-US" dirty="0"/>
          </a:p>
        </p:txBody>
      </p:sp>
    </p:spTree>
    <p:extLst>
      <p:ext uri="{BB962C8B-B14F-4D97-AF65-F5344CB8AC3E}">
        <p14:creationId xmlns:p14="http://schemas.microsoft.com/office/powerpoint/2010/main" val="51033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mn-lt"/>
                <a:ea typeface="+mn-ea"/>
                <a:cs typeface="+mn-cs"/>
              </a:rPr>
              <a:t>The arrival of this group of drugs, called </a:t>
            </a:r>
            <a:r>
              <a:rPr lang="en-US" sz="1100" b="0" i="0" u="none" strike="noStrike" kern="1200" dirty="0" smtClean="0">
                <a:solidFill>
                  <a:schemeClr val="tx1"/>
                </a:solidFill>
                <a:effectLst/>
                <a:latin typeface="+mn-lt"/>
                <a:ea typeface="+mn-ea"/>
                <a:cs typeface="+mn-cs"/>
                <a:hlinkClick r:id="rId3" tooltip="CFTR Modulators"/>
              </a:rPr>
              <a:t>CFTR modulators</a:t>
            </a:r>
            <a:r>
              <a:rPr lang="en-US" sz="1100" b="0" i="0" kern="1200" dirty="0" smtClean="0">
                <a:solidFill>
                  <a:schemeClr val="tx1"/>
                </a:solidFill>
                <a:effectLst/>
                <a:latin typeface="+mn-lt"/>
                <a:ea typeface="+mn-ea"/>
                <a:cs typeface="+mn-cs"/>
              </a:rPr>
              <a:t>, signals a historic breakthrough in how CF is treated. It's expected that CFTR modulators could add decades of life for some people with CF.</a:t>
            </a:r>
          </a:p>
          <a:p>
            <a:endParaRPr lang="en-US" sz="11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https://www.cff.org/What-is-CF/About-Cystic-Fibrosis/</a:t>
            </a:r>
          </a:p>
          <a:p>
            <a:endParaRPr lang="en-US" dirty="0"/>
          </a:p>
        </p:txBody>
      </p:sp>
    </p:spTree>
    <p:extLst>
      <p:ext uri="{BB962C8B-B14F-4D97-AF65-F5344CB8AC3E}">
        <p14:creationId xmlns:p14="http://schemas.microsoft.com/office/powerpoint/2010/main" val="664996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488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So similar symptoms to COPD BUT not the same</a:t>
            </a:r>
          </a:p>
        </p:txBody>
      </p:sp>
    </p:spTree>
    <p:extLst>
      <p:ext uri="{BB962C8B-B14F-4D97-AF65-F5344CB8AC3E}">
        <p14:creationId xmlns:p14="http://schemas.microsoft.com/office/powerpoint/2010/main" val="28819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64278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Environmental Triggers: Cause Irritation or Allergic Reaction Resulting in an asthma attack</a:t>
            </a:r>
          </a:p>
          <a:p>
            <a:pPr lvl="0">
              <a:spcBef>
                <a:spcPts val="0"/>
              </a:spcBef>
              <a:buNone/>
            </a:pPr>
            <a:r>
              <a:rPr lang="en"/>
              <a:t>Behavioral factors have been known to trigger asthma attacks</a:t>
            </a:r>
          </a:p>
          <a:p>
            <a:pPr lvl="0" rtl="0">
              <a:lnSpc>
                <a:spcPct val="115000"/>
              </a:lnSpc>
              <a:spcBef>
                <a:spcPts val="0"/>
              </a:spcBef>
              <a:spcAft>
                <a:spcPts val="1600"/>
              </a:spcAft>
              <a:buClr>
                <a:schemeClr val="dk1"/>
              </a:buClr>
              <a:buSzPct val="110000"/>
              <a:buFont typeface="Arial"/>
              <a:buNone/>
            </a:pPr>
            <a:r>
              <a:rPr lang="en" sz="1000">
                <a:solidFill>
                  <a:schemeClr val="dk2"/>
                </a:solidFill>
              </a:rPr>
              <a:t>Education and Income Level influence your likelihood of developing asthma. In 2009, adults who didn’t finish high school were more likely to have asthma than adults who graduate high school or college. And adults with an annual household income of $75,000 or less were more likely to have asthma than adults with higher incomes. (This data was from the BRFSS Asthma Call-Back Survey)</a:t>
            </a:r>
          </a:p>
          <a:p>
            <a:pPr lvl="0">
              <a:spcBef>
                <a:spcPts val="0"/>
              </a:spcBef>
              <a:buClr>
                <a:schemeClr val="dk1"/>
              </a:buClr>
              <a:buSzPct val="100000"/>
              <a:buFont typeface="Arial"/>
              <a:buNone/>
            </a:pPr>
            <a:r>
              <a:rPr lang="en">
                <a:solidFill>
                  <a:schemeClr val="dk1"/>
                </a:solidFill>
              </a:rPr>
              <a:t>Data from: Asthma Burden Report (Virginia Department of Health, 2016) </a:t>
            </a:r>
          </a:p>
          <a:p>
            <a:pPr lvl="0">
              <a:spcBef>
                <a:spcPts val="0"/>
              </a:spcBef>
              <a:buClr>
                <a:schemeClr val="dk1"/>
              </a:buClr>
              <a:buSzPct val="100000"/>
              <a:buFont typeface="Arial"/>
              <a:buNone/>
            </a:pPr>
            <a:r>
              <a:rPr lang="en" u="sng">
                <a:solidFill>
                  <a:schemeClr val="accent5"/>
                </a:solidFill>
                <a:hlinkClick r:id="rId3"/>
              </a:rPr>
              <a:t>http://www.vdh.virginia.gov/content/uploads/sites/75/2016/12/Asthma-Burden-Report-.pd</a:t>
            </a:r>
          </a:p>
        </p:txBody>
      </p:sp>
    </p:spTree>
    <p:extLst>
      <p:ext uri="{BB962C8B-B14F-4D97-AF65-F5344CB8AC3E}">
        <p14:creationId xmlns:p14="http://schemas.microsoft.com/office/powerpoint/2010/main" val="2731483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Data from: Asthma Burden Report (Virginia Department of Health, 2016) </a:t>
            </a:r>
          </a:p>
          <a:p>
            <a:pPr lvl="0">
              <a:spcBef>
                <a:spcPts val="0"/>
              </a:spcBef>
              <a:buNone/>
            </a:pPr>
            <a:r>
              <a:rPr lang="en" u="sng">
                <a:solidFill>
                  <a:schemeClr val="hlink"/>
                </a:solidFill>
                <a:hlinkClick r:id="rId3"/>
              </a:rPr>
              <a:t>http://www.vdh.virginia.gov/content/uploads/sites/75/2016/12/Asthma-Burden-Report-.pdf</a:t>
            </a:r>
          </a:p>
          <a:p>
            <a:pPr lvl="0">
              <a:spcBef>
                <a:spcPts val="0"/>
              </a:spcBef>
              <a:buNone/>
            </a:pPr>
            <a:endParaRPr>
              <a:solidFill>
                <a:schemeClr val="dk1"/>
              </a:solidFill>
            </a:endParaRPr>
          </a:p>
          <a:p>
            <a:pPr lvl="0">
              <a:spcBef>
                <a:spcPts val="0"/>
              </a:spcBef>
              <a:buNone/>
            </a:pPr>
            <a:r>
              <a:rPr lang="en">
                <a:solidFill>
                  <a:schemeClr val="dk1"/>
                </a:solidFill>
              </a:rPr>
              <a:t>Allergic is usually diagnosed young while COA is diagnosed older.</a:t>
            </a:r>
          </a:p>
          <a:p>
            <a:pPr lvl="0">
              <a:spcBef>
                <a:spcPts val="0"/>
              </a:spcBef>
              <a:buClr>
                <a:schemeClr val="dk1"/>
              </a:buClr>
              <a:buSzPct val="100000"/>
              <a:buFont typeface="Arial"/>
              <a:buNone/>
            </a:pPr>
            <a:r>
              <a:rPr lang="en">
                <a:solidFill>
                  <a:schemeClr val="dk1"/>
                </a:solidFill>
              </a:rPr>
              <a:t>Exercise is usuaully is teens and young adults. </a:t>
            </a:r>
          </a:p>
        </p:txBody>
      </p:sp>
    </p:spTree>
    <p:extLst>
      <p:ext uri="{BB962C8B-B14F-4D97-AF65-F5344CB8AC3E}">
        <p14:creationId xmlns:p14="http://schemas.microsoft.com/office/powerpoint/2010/main" val="178530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3346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data was retrieved from the Centers for Disease Control and Prevention (CDC) national and state surveillance systems. Last updated March 2016 </a:t>
            </a:r>
          </a:p>
          <a:p>
            <a:pPr lvl="0">
              <a:spcBef>
                <a:spcPts val="0"/>
              </a:spcBef>
              <a:buNone/>
            </a:pPr>
            <a:endParaRPr/>
          </a:p>
          <a:p>
            <a:pPr lvl="0">
              <a:spcBef>
                <a:spcPts val="0"/>
              </a:spcBef>
              <a:buNone/>
            </a:pPr>
            <a:r>
              <a:rPr lang="en"/>
              <a:t>These differences are not well understood and believed to be a combination of biological, sociocultural, and environmental differences among sexes. Another compelling argument for gender differences is that sex hormones may play a part in the immune function and lung processes in regards to asthmatic gender differences</a:t>
            </a:r>
          </a:p>
        </p:txBody>
      </p:sp>
    </p:spTree>
    <p:extLst>
      <p:ext uri="{BB962C8B-B14F-4D97-AF65-F5344CB8AC3E}">
        <p14:creationId xmlns:p14="http://schemas.microsoft.com/office/powerpoint/2010/main" val="2232770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https://www.cdc.gov/vitalsigns/asthma/</a:t>
            </a:r>
            <a:r>
              <a:rPr lang="en"/>
              <a:t> </a:t>
            </a:r>
          </a:p>
        </p:txBody>
      </p:sp>
    </p:spTree>
    <p:extLst>
      <p:ext uri="{BB962C8B-B14F-4D97-AF65-F5344CB8AC3E}">
        <p14:creationId xmlns:p14="http://schemas.microsoft.com/office/powerpoint/2010/main" val="192572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Data from: Asthma Burden Report (Virginia Department of Health, 2016) </a:t>
            </a:r>
          </a:p>
          <a:p>
            <a:pPr lvl="0">
              <a:spcBef>
                <a:spcPts val="0"/>
              </a:spcBef>
              <a:buNone/>
            </a:pPr>
            <a:r>
              <a:rPr lang="en"/>
              <a:t>http://www.vdh.virginia.gov/content/uploads/sites/75/2016/12/Asthma-Burden-Report-.pdf</a:t>
            </a:r>
          </a:p>
        </p:txBody>
      </p:sp>
    </p:spTree>
    <p:extLst>
      <p:ext uri="{BB962C8B-B14F-4D97-AF65-F5344CB8AC3E}">
        <p14:creationId xmlns:p14="http://schemas.microsoft.com/office/powerpoint/2010/main" val="2175133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Source: https://www.ncbi.nlm.nih.gov/pmc/articles/PMC2823668/</a:t>
            </a:r>
          </a:p>
        </p:txBody>
      </p:sp>
    </p:spTree>
    <p:extLst>
      <p:ext uri="{BB962C8B-B14F-4D97-AF65-F5344CB8AC3E}">
        <p14:creationId xmlns:p14="http://schemas.microsoft.com/office/powerpoint/2010/main" val="1888317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13227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08891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Overall, each community is different and will need different requirement to fulfill the needs of it’s asthma &amp; COPD patients. </a:t>
            </a:r>
          </a:p>
        </p:txBody>
      </p:sp>
    </p:spTree>
    <p:extLst>
      <p:ext uri="{BB962C8B-B14F-4D97-AF65-F5344CB8AC3E}">
        <p14:creationId xmlns:p14="http://schemas.microsoft.com/office/powerpoint/2010/main" val="1990306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Resource: </a:t>
            </a:r>
            <a:r>
              <a:rPr lang="en" u="sng">
                <a:solidFill>
                  <a:schemeClr val="hlink"/>
                </a:solidFill>
                <a:hlinkClick r:id="rId3"/>
              </a:rPr>
              <a:t>http://www.who.int/respiratory/publications/strategy/en/index5.html</a:t>
            </a:r>
          </a:p>
          <a:p>
            <a:pPr lvl="0">
              <a:spcBef>
                <a:spcPts val="0"/>
              </a:spcBef>
              <a:buNone/>
            </a:pPr>
            <a:endParaRPr/>
          </a:p>
        </p:txBody>
      </p:sp>
    </p:spTree>
    <p:extLst>
      <p:ext uri="{BB962C8B-B14F-4D97-AF65-F5344CB8AC3E}">
        <p14:creationId xmlns:p14="http://schemas.microsoft.com/office/powerpoint/2010/main" val="189000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Resource: </a:t>
            </a:r>
            <a:r>
              <a:rPr lang="en" u="sng">
                <a:solidFill>
                  <a:schemeClr val="accent5"/>
                </a:solidFill>
                <a:hlinkClick r:id="rId3"/>
              </a:rPr>
              <a:t>http://www.who.int/respiratory/publications/strategy/en/index5.html</a:t>
            </a:r>
          </a:p>
        </p:txBody>
      </p:sp>
    </p:spTree>
    <p:extLst>
      <p:ext uri="{BB962C8B-B14F-4D97-AF65-F5344CB8AC3E}">
        <p14:creationId xmlns:p14="http://schemas.microsoft.com/office/powerpoint/2010/main" val="4039071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Resource: </a:t>
            </a:r>
            <a:r>
              <a:rPr lang="en" u="sng">
                <a:solidFill>
                  <a:schemeClr val="accent5"/>
                </a:solidFill>
                <a:hlinkClick r:id="rId3"/>
              </a:rPr>
              <a:t>http://www.who.int/respiratory/publications/strategy/en/index5.html</a:t>
            </a:r>
          </a:p>
        </p:txBody>
      </p:sp>
    </p:spTree>
    <p:extLst>
      <p:ext uri="{BB962C8B-B14F-4D97-AF65-F5344CB8AC3E}">
        <p14:creationId xmlns:p14="http://schemas.microsoft.com/office/powerpoint/2010/main" val="2885875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47054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5" name="Shape 2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83789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29363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These are primarily used to control symptoms. Most of the time, people are multiple combinations of these drugs to control their asthma depending on the severeness of the disease. </a:t>
            </a:r>
          </a:p>
          <a:p>
            <a:pPr lvl="0">
              <a:spcBef>
                <a:spcPts val="0"/>
              </a:spcBef>
              <a:buNone/>
            </a:pPr>
            <a:r>
              <a:rPr lang="en"/>
              <a:t>I also wanted to note that some of these drugs are expensive and that individuals with this disease should be aware that there are prescription assistance programs that offer reduced cost or free medications. If you don’t know about clinics near you who offer these programs, you can usually go directly to the pharmaceutical company website or call the company to learn more about what they offer. Mention crossover. </a:t>
            </a:r>
          </a:p>
        </p:txBody>
      </p:sp>
    </p:spTree>
    <p:extLst>
      <p:ext uri="{BB962C8B-B14F-4D97-AF65-F5344CB8AC3E}">
        <p14:creationId xmlns:p14="http://schemas.microsoft.com/office/powerpoint/2010/main" val="261859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This is from Australia but to just give you an idea of how diverse the treatment methods can be in terms of pharmaceuticals</a:t>
            </a:r>
          </a:p>
        </p:txBody>
      </p:sp>
    </p:spTree>
    <p:extLst>
      <p:ext uri="{BB962C8B-B14F-4D97-AF65-F5344CB8AC3E}">
        <p14:creationId xmlns:p14="http://schemas.microsoft.com/office/powerpoint/2010/main" val="1894853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20657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800">
                <a:solidFill>
                  <a:schemeClr val="dk1"/>
                </a:solidFill>
              </a:rPr>
              <a:t>U.S. Data Limitations</a:t>
            </a:r>
          </a:p>
          <a:p>
            <a:pPr lvl="0" rtl="0">
              <a:lnSpc>
                <a:spcPct val="115000"/>
              </a:lnSpc>
              <a:spcBef>
                <a:spcPts val="0"/>
              </a:spcBef>
              <a:spcAft>
                <a:spcPts val="1600"/>
              </a:spcAft>
              <a:buClr>
                <a:schemeClr val="dk1"/>
              </a:buClr>
              <a:buSzPct val="110000"/>
              <a:buFont typeface="Arial"/>
              <a:buNone/>
            </a:pPr>
            <a:r>
              <a:rPr lang="en" sz="1000">
                <a:solidFill>
                  <a:schemeClr val="dk2"/>
                </a:solidFill>
              </a:rPr>
              <a:t>Cross Sectional Data Used, Snapshot in time, Self-reported, New cohorts → Is this telling the whole story? → No</a:t>
            </a:r>
          </a:p>
        </p:txBody>
      </p:sp>
    </p:spTree>
    <p:extLst>
      <p:ext uri="{BB962C8B-B14F-4D97-AF65-F5344CB8AC3E}">
        <p14:creationId xmlns:p14="http://schemas.microsoft.com/office/powerpoint/2010/main" val="3663462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79990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39227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http://www.who.int/respiratory/publications/strategy/en/index5.html</a:t>
            </a:r>
          </a:p>
        </p:txBody>
      </p:sp>
    </p:spTree>
    <p:extLst>
      <p:ext uri="{BB962C8B-B14F-4D97-AF65-F5344CB8AC3E}">
        <p14:creationId xmlns:p14="http://schemas.microsoft.com/office/powerpoint/2010/main" val="233235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Symptoms will vary for each person</a:t>
            </a:r>
          </a:p>
        </p:txBody>
      </p:sp>
    </p:spTree>
    <p:extLst>
      <p:ext uri="{BB962C8B-B14F-4D97-AF65-F5344CB8AC3E}">
        <p14:creationId xmlns:p14="http://schemas.microsoft.com/office/powerpoint/2010/main" val="83678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7880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0770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031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CDC Wonder website is where they obtained the National Vital Statistics Death Certificate data. </a:t>
            </a:r>
          </a:p>
          <a:p>
            <a:pPr lvl="0">
              <a:spcBef>
                <a:spcPts val="0"/>
              </a:spcBef>
              <a:buNone/>
            </a:pPr>
            <a:endParaRPr dirty="0"/>
          </a:p>
          <a:p>
            <a:pPr lvl="0">
              <a:spcBef>
                <a:spcPts val="0"/>
              </a:spcBef>
              <a:buNone/>
            </a:pPr>
            <a:r>
              <a:rPr lang="en" dirty="0"/>
              <a:t>https://www.cdc.gov/copd/data.htm</a:t>
            </a:r>
          </a:p>
        </p:txBody>
      </p:sp>
    </p:spTree>
    <p:extLst>
      <p:ext uri="{BB962C8B-B14F-4D97-AF65-F5344CB8AC3E}">
        <p14:creationId xmlns:p14="http://schemas.microsoft.com/office/powerpoint/2010/main" val="4223219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23593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3543300"/>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
        <p:nvSpPr>
          <p:cNvPr id="7" name="Rectangle 6"/>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1"/>
            <a:ext cx="1828800" cy="405764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2457450"/>
            <a:ext cx="7543800" cy="12573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37147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cxnSp>
        <p:nvCxnSpPr>
          <p:cNvPr id="11" name="Straight Connector 10"/>
          <p:cNvCxnSpPr/>
          <p:nvPr/>
        </p:nvCxnSpPr>
        <p:spPr>
          <a:xfrm>
            <a:off x="7589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6784848" cy="120015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342900"/>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2"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cxnSp>
        <p:nvCxnSpPr>
          <p:cNvPr id="10" name="Straight Connector 9"/>
          <p:cNvCxnSpPr/>
          <p:nvPr/>
        </p:nvCxnSpPr>
        <p:spPr>
          <a:xfrm rot="5400000">
            <a:off x="2153444" y="18857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2628900"/>
            <a:ext cx="7391400" cy="603647"/>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3/25/2017</a:t>
            </a:fld>
            <a:endParaRPr lang="en-US" dirty="0"/>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429000"/>
            <a:ext cx="6781800" cy="120015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514350"/>
            <a:ext cx="7543800" cy="291465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4656582"/>
            <a:ext cx="2133600" cy="273844"/>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algn="r" eaLnBrk="1" latinLnBrk="0" hangingPunct="1"/>
            <a:fld id="{9D21D778-B565-4D7E-94D7-64010A445B68}" type="datetimeFigureOut">
              <a:rPr lang="en-US" smtClean="0"/>
              <a:pPr algn="r" eaLnBrk="1" latinLnBrk="0" hangingPunct="1"/>
              <a:t>3/25/2017</a:t>
            </a:fld>
            <a:endParaRPr lang="en-US" sz="1400" dirty="0">
              <a:solidFill>
                <a:srgbClr val="FFFFFF"/>
              </a:solidFill>
            </a:endParaRPr>
          </a:p>
        </p:txBody>
      </p:sp>
      <p:sp>
        <p:nvSpPr>
          <p:cNvPr id="5" name="Footer Placeholder 4"/>
          <p:cNvSpPr>
            <a:spLocks noGrp="1"/>
          </p:cNvSpPr>
          <p:nvPr>
            <p:ph type="ftr" sz="quarter" idx="3"/>
          </p:nvPr>
        </p:nvSpPr>
        <p:spPr>
          <a:xfrm>
            <a:off x="762000" y="4656582"/>
            <a:ext cx="4873869" cy="273844"/>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algn="l" eaLnBrk="1" latinLnBrk="0" hangingPunct="1"/>
            <a:endParaRPr kumimoji="0" lang="en-US" dirty="0">
              <a:solidFill>
                <a:srgbClr val="FFFFFF"/>
              </a:solidFill>
            </a:endParaRPr>
          </a:p>
        </p:txBody>
      </p:sp>
      <p:sp>
        <p:nvSpPr>
          <p:cNvPr id="6" name="Slide Number Placeholder 5"/>
          <p:cNvSpPr>
            <a:spLocks noGrp="1"/>
          </p:cNvSpPr>
          <p:nvPr>
            <p:ph type="sldNum" sz="quarter" idx="4"/>
          </p:nvPr>
        </p:nvSpPr>
        <p:spPr>
          <a:xfrm>
            <a:off x="7620000" y="4265676"/>
            <a:ext cx="762000" cy="273844"/>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copd/index.html"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pmc/articles/PMC2823668/"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asthma/pdfs/asthma_facts_program_grantees.pdf"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hyperlink" Target="https://www.cdc.gov/asthma/interventions/default.htm" TargetMode="External"/><Relationship Id="rId3" Type="http://schemas.openxmlformats.org/officeDocument/2006/relationships/hyperlink" Target="https://www.cdc.gov/asthma/interventions/community_guide.html" TargetMode="External"/><Relationship Id="rId7" Type="http://schemas.openxmlformats.org/officeDocument/2006/relationships/hyperlink" Target="http://publichealth.gwu.edu/departments/healthpolicy/CHPR/newsps/asthma/AsthmaDraftSpecs.pdf"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www.nhlbi.nih.gov/health-pro/resources/lung/asthma-management-school-guide" TargetMode="External"/><Relationship Id="rId5" Type="http://schemas.openxmlformats.org/officeDocument/2006/relationships/hyperlink" Target="https://www.cdc.gov/healthyschools/asthma/creatingafs/index.htm" TargetMode="External"/><Relationship Id="rId4" Type="http://schemas.openxmlformats.org/officeDocument/2006/relationships/hyperlink" Target="https://www.cdc.gov/mmwr/preview/mmwrhtml/mm5635a4.ht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vadeq.tx.sutron.com/"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knowyourcount.com/"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www.healthline.com/health/copd/drugs#Introduction1"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www.aaaai.org/conditions-and-treatments/drug-guide"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gE2_AsaGaao"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hyperlink" Target="https://www.youtube.com/watch?v=n3rprwtTJvw" TargetMode="External"/><Relationship Id="rId5" Type="http://schemas.openxmlformats.org/officeDocument/2006/relationships/hyperlink" Target="https://www.youtube.com/watch?v=bEp2fakobtM" TargetMode="External"/><Relationship Id="rId4" Type="http://schemas.openxmlformats.org/officeDocument/2006/relationships/hyperlink" Target="https://www.youtube.com/watch?v=zYWlk-7jjM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hyperlink" Target="http://www.virginiaasthmacoalition.org/resources.html" TargetMode="External"/><Relationship Id="rId3" Type="http://schemas.openxmlformats.org/officeDocument/2006/relationships/hyperlink" Target="http://www.lung.org/our-initiatives/research/airways-clinical-research-centers/studies-that-change-lives.html" TargetMode="External"/><Relationship Id="rId7" Type="http://schemas.openxmlformats.org/officeDocument/2006/relationships/hyperlink" Target="https://www.nhlbi.nih.gov/health-pro/resources/lung#asthma"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s://www.nhlbi.nih.gov/studies/nhlbi-trials/asthma" TargetMode="External"/><Relationship Id="rId5" Type="http://schemas.openxmlformats.org/officeDocument/2006/relationships/hyperlink" Target="http://www.lung.org/our-initiatives/research/airways-clinical-research-centers/" TargetMode="External"/><Relationship Id="rId4" Type="http://schemas.openxmlformats.org/officeDocument/2006/relationships/hyperlink" Target="http://www.lung.org/lung-health-and-diseases/lung-disease-lookup/copd/copd-research.html?referrer=https://www.google.co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sciencedaily.com/releases/2017/03/170301092543.htm"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www.medicaldaily.com/new-asthma-treatment-pill-makes-huge-difference-patients-severe-symptoms-394082"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838200" y="1123950"/>
            <a:ext cx="7543800" cy="1143000"/>
          </a:xfrm>
          <a:prstGeom prst="rect">
            <a:avLst/>
          </a:prstGeom>
        </p:spPr>
        <p:txBody>
          <a:bodyPr lIns="91425" tIns="91425" rIns="91425" bIns="91425" anchor="b" anchorCtr="0">
            <a:noAutofit/>
          </a:bodyPr>
          <a:lstStyle/>
          <a:p>
            <a:pPr lvl="0">
              <a:spcBef>
                <a:spcPts val="0"/>
              </a:spcBef>
              <a:buNone/>
            </a:pPr>
            <a:r>
              <a:rPr lang="en" sz="4400" dirty="0"/>
              <a:t>Chronic Obstructive Pulmonary Disease (COPD) &amp; Asthma </a:t>
            </a:r>
          </a:p>
        </p:txBody>
      </p:sp>
      <p:sp>
        <p:nvSpPr>
          <p:cNvPr id="55" name="Shape 55"/>
          <p:cNvSpPr txBox="1">
            <a:spLocks noGrp="1"/>
          </p:cNvSpPr>
          <p:nvPr>
            <p:ph type="subTitle" idx="1"/>
          </p:nvPr>
        </p:nvSpPr>
        <p:spPr>
          <a:prstGeom prst="rect">
            <a:avLst/>
          </a:prstGeom>
        </p:spPr>
        <p:txBody>
          <a:bodyPr lIns="91425" tIns="91425" rIns="91425" bIns="91425" anchor="t" anchorCtr="0">
            <a:noAutofit/>
          </a:bodyPr>
          <a:lstStyle/>
          <a:p>
            <a:pPr lvl="0">
              <a:spcBef>
                <a:spcPts val="0"/>
              </a:spcBef>
              <a:buNone/>
            </a:pPr>
            <a:r>
              <a:rPr lang="en" dirty="0"/>
              <a:t>Danielle Shelton</a:t>
            </a:r>
          </a:p>
          <a:p>
            <a:pPr lvl="0">
              <a:spcBef>
                <a:spcPts val="0"/>
              </a:spcBef>
              <a:buNone/>
            </a:pPr>
            <a:r>
              <a:rPr lang="en" dirty="0"/>
              <a:t>March 27,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2400"/>
              <a:t>Incidence of Chronic Bronchitis &amp; Prevalence of Emphysema </a:t>
            </a:r>
          </a:p>
        </p:txBody>
      </p:sp>
      <p:sp>
        <p:nvSpPr>
          <p:cNvPr id="100" name="Shape 10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Clr>
                <a:schemeClr val="dk1"/>
              </a:buClr>
              <a:buSzPct val="78571"/>
              <a:buFont typeface="Arial"/>
              <a:buNone/>
            </a:pPr>
            <a:r>
              <a:rPr lang="en" sz="1800" dirty="0"/>
              <a:t>In 2014: </a:t>
            </a:r>
          </a:p>
          <a:p>
            <a:pPr marL="457200" lvl="0" indent="-228600" rtl="0">
              <a:spcBef>
                <a:spcPts val="0"/>
              </a:spcBef>
            </a:pPr>
            <a:r>
              <a:rPr lang="en" sz="1800" dirty="0"/>
              <a:t>8.7 million adults were diagnosed with chronic bronchitis in the past year (3.6% of the US population)</a:t>
            </a:r>
          </a:p>
          <a:p>
            <a:pPr lvl="0" rtl="0">
              <a:spcBef>
                <a:spcPts val="0"/>
              </a:spcBef>
              <a:buNone/>
            </a:pPr>
            <a:endParaRPr sz="1800" dirty="0"/>
          </a:p>
          <a:p>
            <a:pPr marL="457200" lvl="0" indent="-228600" rtl="0">
              <a:spcBef>
                <a:spcPts val="0"/>
              </a:spcBef>
            </a:pPr>
            <a:r>
              <a:rPr lang="en" sz="1800" dirty="0"/>
              <a:t>3.4 million adults said that they </a:t>
            </a:r>
            <a:r>
              <a:rPr lang="en" sz="1800" dirty="0" smtClean="0"/>
              <a:t>been </a:t>
            </a:r>
            <a:r>
              <a:rPr lang="en" sz="1800" dirty="0"/>
              <a:t>diagnosed with emphysema </a:t>
            </a:r>
            <a:r>
              <a:rPr lang="en" sz="1800" dirty="0" smtClean="0"/>
              <a:t>(</a:t>
            </a:r>
            <a:r>
              <a:rPr lang="en" sz="1800" dirty="0"/>
              <a:t>1.4% of the US population)</a:t>
            </a:r>
          </a:p>
          <a:p>
            <a:pPr lvl="0">
              <a:spcBef>
                <a:spcPts val="0"/>
              </a:spcBef>
              <a:buNone/>
            </a:pPr>
            <a:endParaRPr sz="1200" dirty="0"/>
          </a:p>
          <a:p>
            <a:pPr lvl="0">
              <a:spcBef>
                <a:spcPts val="0"/>
              </a:spcBef>
              <a:buClr>
                <a:schemeClr val="dk1"/>
              </a:buClr>
              <a:buSzPct val="91666"/>
              <a:buFont typeface="Arial"/>
              <a:buNone/>
            </a:pPr>
            <a:r>
              <a:rPr lang="en" sz="1200" dirty="0"/>
              <a:t>Data from National Health Interview Survey administered by the CDC. - Yearly Household Survey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23600" y="237475"/>
            <a:ext cx="8520600" cy="572700"/>
          </a:xfrm>
          <a:prstGeom prst="rect">
            <a:avLst/>
          </a:prstGeom>
        </p:spPr>
        <p:txBody>
          <a:bodyPr lIns="91425" tIns="91425" rIns="91425" bIns="91425" anchor="t" anchorCtr="0">
            <a:noAutofit/>
          </a:bodyPr>
          <a:lstStyle/>
          <a:p>
            <a:pPr lvl="0">
              <a:spcBef>
                <a:spcPts val="0"/>
              </a:spcBef>
              <a:buNone/>
            </a:pPr>
            <a:r>
              <a:rPr lang="en" sz="4000" dirty="0"/>
              <a:t>COPD Prevalence in the US (2011)</a:t>
            </a:r>
          </a:p>
        </p:txBody>
      </p:sp>
      <p:sp>
        <p:nvSpPr>
          <p:cNvPr id="106" name="Shape 106"/>
          <p:cNvSpPr txBox="1">
            <a:spLocks noGrp="1"/>
          </p:cNvSpPr>
          <p:nvPr>
            <p:ph type="body" idx="1"/>
          </p:nvPr>
        </p:nvSpPr>
        <p:spPr>
          <a:xfrm>
            <a:off x="194950" y="899525"/>
            <a:ext cx="5525700" cy="3416400"/>
          </a:xfrm>
          <a:prstGeom prst="rect">
            <a:avLst/>
          </a:prstGeom>
        </p:spPr>
        <p:txBody>
          <a:bodyPr lIns="91425" tIns="91425" rIns="91425" bIns="91425" anchor="t" anchorCtr="0">
            <a:noAutofit/>
          </a:bodyPr>
          <a:lstStyle/>
          <a:p>
            <a:pPr lvl="0">
              <a:spcBef>
                <a:spcPts val="0"/>
              </a:spcBef>
              <a:buNone/>
            </a:pPr>
            <a:r>
              <a:rPr lang="en" dirty="0"/>
              <a:t>Geography also seems to influence COPD prevalence, with the highest following the Mississippi river. Mortality rate and morbidity prevalence maps look very similar. </a:t>
            </a:r>
            <a:endParaRPr lang="en" dirty="0" smtClean="0"/>
          </a:p>
          <a:p>
            <a:pPr lvl="0">
              <a:spcBef>
                <a:spcPts val="0"/>
              </a:spcBef>
              <a:buNone/>
            </a:pPr>
            <a:endParaRPr lang="en" dirty="0"/>
          </a:p>
          <a:p>
            <a:pPr lvl="0">
              <a:spcBef>
                <a:spcPts val="0"/>
              </a:spcBef>
              <a:buNone/>
            </a:pPr>
            <a:r>
              <a:rPr lang="en" dirty="0"/>
              <a:t>Death rates have declined among US men from 1999 to 2010 in the US, but no significant change has been documented in women. </a:t>
            </a:r>
          </a:p>
          <a:p>
            <a:pPr lvl="0">
              <a:spcBef>
                <a:spcPts val="0"/>
              </a:spcBef>
              <a:buNone/>
            </a:pPr>
            <a:endParaRPr dirty="0"/>
          </a:p>
        </p:txBody>
      </p:sp>
      <p:pic>
        <p:nvPicPr>
          <p:cNvPr id="107" name="Shape 107" descr="Map of COPD prevalence in the United States 2011 displaying age-standardized death rates for chronic obstructive pulmonary disease (COPD), by State, for 2011. The prevalence of COPD varies considerably by state, from &lt;4% in Washington and Minnesota to &gt;9% in Alabama and Kentucky. The states with the highest COPD prevalence are clustered along the Ohio and lower Mississippi Rivers."/>
          <p:cNvPicPr preferRelativeResize="0"/>
          <p:nvPr/>
        </p:nvPicPr>
        <p:blipFill>
          <a:blip r:embed="rId3">
            <a:alphaModFix/>
          </a:blip>
          <a:stretch>
            <a:fillRect/>
          </a:stretch>
        </p:blipFill>
        <p:spPr>
          <a:xfrm>
            <a:off x="5943600" y="971550"/>
            <a:ext cx="2450500" cy="1874525"/>
          </a:xfrm>
          <a:prstGeom prst="rect">
            <a:avLst/>
          </a:prstGeom>
          <a:noFill/>
          <a:ln>
            <a:noFill/>
          </a:ln>
        </p:spPr>
      </p:pic>
      <p:pic>
        <p:nvPicPr>
          <p:cNvPr id="108" name="Shape 108"/>
          <p:cNvPicPr preferRelativeResize="0"/>
          <p:nvPr/>
        </p:nvPicPr>
        <p:blipFill>
          <a:blip r:embed="rId4">
            <a:alphaModFix/>
          </a:blip>
          <a:stretch>
            <a:fillRect/>
          </a:stretch>
        </p:blipFill>
        <p:spPr>
          <a:xfrm>
            <a:off x="797800" y="2516874"/>
            <a:ext cx="2097800" cy="1655076"/>
          </a:xfrm>
          <a:prstGeom prst="rect">
            <a:avLst/>
          </a:prstGeom>
          <a:noFill/>
          <a:ln>
            <a:noFill/>
          </a:ln>
        </p:spPr>
      </p:pic>
      <p:sp>
        <p:nvSpPr>
          <p:cNvPr id="109" name="Shape 109"/>
          <p:cNvSpPr txBox="1"/>
          <p:nvPr/>
        </p:nvSpPr>
        <p:spPr>
          <a:xfrm>
            <a:off x="3938200" y="3028950"/>
            <a:ext cx="4455900" cy="1167600"/>
          </a:xfrm>
          <a:prstGeom prst="rect">
            <a:avLst/>
          </a:prstGeom>
          <a:noFill/>
          <a:ln>
            <a:noFill/>
          </a:ln>
        </p:spPr>
        <p:txBody>
          <a:bodyPr lIns="91425" tIns="91425" rIns="91425" bIns="91425" anchor="t" anchorCtr="0">
            <a:noAutofit/>
          </a:bodyPr>
          <a:lstStyle/>
          <a:p>
            <a:pPr lvl="0">
              <a:spcBef>
                <a:spcPts val="0"/>
              </a:spcBef>
              <a:buNone/>
            </a:pPr>
            <a:r>
              <a:rPr lang="en" sz="1100" u="sng" dirty="0"/>
              <a:t>Death rate in 1999: 		</a:t>
            </a:r>
            <a:r>
              <a:rPr lang="en" sz="1100" u="sng" dirty="0" smtClean="0">
                <a:solidFill>
                  <a:schemeClr val="dk1"/>
                </a:solidFill>
              </a:rPr>
              <a:t>Deathrate </a:t>
            </a:r>
            <a:r>
              <a:rPr lang="en" sz="1100" u="sng" dirty="0">
                <a:solidFill>
                  <a:schemeClr val="dk1"/>
                </a:solidFill>
              </a:rPr>
              <a:t>in 2010:</a:t>
            </a:r>
            <a:r>
              <a:rPr lang="en" sz="1100" dirty="0">
                <a:solidFill>
                  <a:schemeClr val="dk1"/>
                </a:solidFill>
              </a:rPr>
              <a:t> </a:t>
            </a:r>
          </a:p>
          <a:p>
            <a:pPr lvl="0">
              <a:spcBef>
                <a:spcPts val="0"/>
              </a:spcBef>
              <a:buNone/>
            </a:pPr>
            <a:r>
              <a:rPr lang="en" sz="1100" dirty="0"/>
              <a:t>			</a:t>
            </a:r>
          </a:p>
          <a:p>
            <a:pPr lvl="0">
              <a:spcBef>
                <a:spcPts val="0"/>
              </a:spcBef>
              <a:buNone/>
            </a:pPr>
            <a:r>
              <a:rPr lang="en" sz="1100" dirty="0"/>
              <a:t>Men: 57.0 per </a:t>
            </a:r>
            <a:r>
              <a:rPr lang="en" sz="1100" dirty="0" smtClean="0"/>
              <a:t>100,000</a:t>
            </a:r>
            <a:r>
              <a:rPr lang="en" sz="1100" dirty="0"/>
              <a:t>	vs	47.6 per 100,000</a:t>
            </a:r>
          </a:p>
          <a:p>
            <a:pPr lvl="0">
              <a:spcBef>
                <a:spcPts val="0"/>
              </a:spcBef>
              <a:buNone/>
            </a:pPr>
            <a:endParaRPr sz="1100" dirty="0"/>
          </a:p>
          <a:p>
            <a:pPr lvl="0">
              <a:spcBef>
                <a:spcPts val="0"/>
              </a:spcBef>
              <a:buNone/>
            </a:pPr>
            <a:r>
              <a:rPr lang="en" sz="1100" dirty="0"/>
              <a:t>Women: 35.3 per 100,000	vs	36.4 per 100,000</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719192" y="293579"/>
            <a:ext cx="4138200" cy="572700"/>
          </a:xfrm>
          <a:prstGeom prst="rect">
            <a:avLst/>
          </a:prstGeom>
        </p:spPr>
        <p:txBody>
          <a:bodyPr lIns="91425" tIns="91425" rIns="91425" bIns="91425" anchor="t" anchorCtr="0">
            <a:noAutofit/>
          </a:bodyPr>
          <a:lstStyle/>
          <a:p>
            <a:pPr lvl="0">
              <a:spcBef>
                <a:spcPts val="0"/>
              </a:spcBef>
              <a:buNone/>
            </a:pPr>
            <a:r>
              <a:rPr lang="en" sz="4400" dirty="0"/>
              <a:t>COPD in VA (2011)</a:t>
            </a:r>
          </a:p>
        </p:txBody>
      </p:sp>
      <p:sp>
        <p:nvSpPr>
          <p:cNvPr id="115" name="Shape 115"/>
          <p:cNvSpPr txBox="1">
            <a:spLocks noGrp="1"/>
          </p:cNvSpPr>
          <p:nvPr>
            <p:ph type="body" idx="1"/>
          </p:nvPr>
        </p:nvSpPr>
        <p:spPr>
          <a:xfrm>
            <a:off x="214400" y="1076392"/>
            <a:ext cx="4834800" cy="1431900"/>
          </a:xfrm>
          <a:prstGeom prst="rect">
            <a:avLst/>
          </a:prstGeom>
        </p:spPr>
        <p:txBody>
          <a:bodyPr lIns="91425" tIns="91425" rIns="91425" bIns="91425" anchor="t" anchorCtr="0">
            <a:noAutofit/>
          </a:bodyPr>
          <a:lstStyle/>
          <a:p>
            <a:pPr lvl="0">
              <a:spcBef>
                <a:spcPts val="0"/>
              </a:spcBef>
              <a:buNone/>
            </a:pPr>
            <a:r>
              <a:rPr lang="en" sz="1800" dirty="0"/>
              <a:t>6.1% (age-adjusted = 5.8%) of Virginia residents surveyed in 2011 reported having been told they have COPD by a healthcare professional</a:t>
            </a:r>
          </a:p>
          <a:p>
            <a:pPr lvl="0">
              <a:spcBef>
                <a:spcPts val="0"/>
              </a:spcBef>
              <a:buNone/>
            </a:pPr>
            <a:endParaRPr dirty="0"/>
          </a:p>
          <a:p>
            <a:pPr lvl="0">
              <a:spcBef>
                <a:spcPts val="0"/>
              </a:spcBef>
              <a:buNone/>
            </a:pPr>
            <a:r>
              <a:rPr lang="en" dirty="0"/>
              <a:t>	</a:t>
            </a:r>
          </a:p>
        </p:txBody>
      </p:sp>
      <p:sp>
        <p:nvSpPr>
          <p:cNvPr id="116" name="Shape 116"/>
          <p:cNvSpPr txBox="1"/>
          <p:nvPr/>
        </p:nvSpPr>
        <p:spPr>
          <a:xfrm>
            <a:off x="562700" y="4254591"/>
            <a:ext cx="4138200" cy="375000"/>
          </a:xfrm>
          <a:prstGeom prst="rect">
            <a:avLst/>
          </a:prstGeom>
          <a:noFill/>
          <a:ln>
            <a:noFill/>
          </a:ln>
        </p:spPr>
        <p:txBody>
          <a:bodyPr lIns="91425" tIns="91425" rIns="91425" bIns="91425" anchor="t" anchorCtr="0">
            <a:noAutofit/>
          </a:bodyPr>
          <a:lstStyle/>
          <a:p>
            <a:pPr lvl="0">
              <a:spcBef>
                <a:spcPts val="0"/>
              </a:spcBef>
              <a:buNone/>
            </a:pPr>
            <a:r>
              <a:rPr lang="en" sz="1050" dirty="0"/>
              <a:t>https://www.cdc.gov/copd/maps/docs/pdf/VA_COPDFactSheet.pdf</a:t>
            </a:r>
          </a:p>
        </p:txBody>
      </p:sp>
      <p:pic>
        <p:nvPicPr>
          <p:cNvPr id="117" name="Shape 117"/>
          <p:cNvPicPr preferRelativeResize="0"/>
          <p:nvPr/>
        </p:nvPicPr>
        <p:blipFill>
          <a:blip r:embed="rId3">
            <a:alphaModFix/>
          </a:blip>
          <a:stretch>
            <a:fillRect/>
          </a:stretch>
        </p:blipFill>
        <p:spPr>
          <a:xfrm>
            <a:off x="5105400" y="579929"/>
            <a:ext cx="3270751" cy="3581401"/>
          </a:xfrm>
          <a:prstGeom prst="rect">
            <a:avLst/>
          </a:prstGeom>
          <a:noFill/>
          <a:ln>
            <a:noFill/>
          </a:ln>
        </p:spPr>
      </p:pic>
      <p:pic>
        <p:nvPicPr>
          <p:cNvPr id="118" name="Shape 118"/>
          <p:cNvPicPr preferRelativeResize="0"/>
          <p:nvPr/>
        </p:nvPicPr>
        <p:blipFill>
          <a:blip r:embed="rId4">
            <a:alphaModFix/>
          </a:blip>
          <a:stretch>
            <a:fillRect/>
          </a:stretch>
        </p:blipFill>
        <p:spPr>
          <a:xfrm>
            <a:off x="751993" y="2495550"/>
            <a:ext cx="3759613" cy="16434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smtClean="0"/>
              <a:t>HOW IT HINDERS YOUR LIFE</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3600" dirty="0"/>
              <a:t>Why COPD can severely hinder your life?</a:t>
            </a:r>
          </a:p>
        </p:txBody>
      </p:sp>
      <p:sp>
        <p:nvSpPr>
          <p:cNvPr id="124" name="Shape 124"/>
          <p:cNvSpPr txBox="1">
            <a:spLocks noGrp="1"/>
          </p:cNvSpPr>
          <p:nvPr>
            <p:ph type="body" idx="1"/>
          </p:nvPr>
        </p:nvSpPr>
        <p:spPr>
          <a:xfrm>
            <a:off x="311700" y="1276349"/>
            <a:ext cx="8520600" cy="3292525"/>
          </a:xfrm>
          <a:prstGeom prst="rect">
            <a:avLst/>
          </a:prstGeom>
        </p:spPr>
        <p:txBody>
          <a:bodyPr lIns="91425" tIns="91425" rIns="91425" bIns="91425" anchor="t" anchorCtr="0">
            <a:noAutofit/>
          </a:bodyPr>
          <a:lstStyle/>
          <a:p>
            <a:pPr marL="457200" lvl="0" indent="-317500" rtl="0">
              <a:spcBef>
                <a:spcPts val="0"/>
              </a:spcBef>
              <a:buSzPct val="100000"/>
            </a:pPr>
            <a:r>
              <a:rPr lang="en" sz="1400" dirty="0"/>
              <a:t>Daily activities become difficult (walking/climbing stairs) - some have to go on oxygen therapy (O2 tank)</a:t>
            </a:r>
          </a:p>
          <a:p>
            <a:pPr marL="457200" lvl="0" indent="-317500" rtl="0">
              <a:spcBef>
                <a:spcPts val="0"/>
              </a:spcBef>
              <a:buSzPct val="100000"/>
            </a:pPr>
            <a:r>
              <a:rPr lang="en" sz="1400" dirty="0"/>
              <a:t>Unable to work</a:t>
            </a:r>
          </a:p>
          <a:p>
            <a:pPr marL="457200" lvl="0" indent="-317500" rtl="0">
              <a:spcBef>
                <a:spcPts val="0"/>
              </a:spcBef>
              <a:buSzPct val="100000"/>
            </a:pPr>
            <a:r>
              <a:rPr lang="en" sz="1400" dirty="0"/>
              <a:t>Research has found that people have disengaged from social activities (eat out, religious outings, etc.)</a:t>
            </a:r>
          </a:p>
          <a:p>
            <a:pPr marL="457200" lvl="0" indent="-317500" rtl="0">
              <a:spcBef>
                <a:spcPts val="0"/>
              </a:spcBef>
              <a:buSzPct val="100000"/>
            </a:pPr>
            <a:r>
              <a:rPr lang="en" sz="1400" dirty="0"/>
              <a:t>Increased ER visits and overnight hospital stays</a:t>
            </a:r>
          </a:p>
          <a:p>
            <a:pPr marL="457200" lvl="0" indent="-317500" rtl="0">
              <a:spcBef>
                <a:spcPts val="0"/>
              </a:spcBef>
              <a:buSzPct val="100000"/>
            </a:pPr>
            <a:r>
              <a:rPr lang="en" sz="1400" dirty="0"/>
              <a:t>Increased confusion and memory loss</a:t>
            </a:r>
          </a:p>
          <a:p>
            <a:pPr marL="457200" lvl="0" indent="-317500" rtl="0">
              <a:spcBef>
                <a:spcPts val="0"/>
              </a:spcBef>
              <a:buSzPct val="100000"/>
            </a:pPr>
            <a:r>
              <a:rPr lang="en" sz="1400" dirty="0"/>
              <a:t>Increased comorbidities, primarily other chronic diseases (arthritis, congestive heart failure, coronary heart disease, stroke, or asthma)</a:t>
            </a:r>
          </a:p>
          <a:p>
            <a:pPr marL="457200" lvl="0" indent="-317500" rtl="0">
              <a:spcBef>
                <a:spcPts val="0"/>
              </a:spcBef>
              <a:buSzPct val="100000"/>
            </a:pPr>
            <a:r>
              <a:rPr lang="en" sz="1400" dirty="0"/>
              <a:t>Increased depression and other mental conditions </a:t>
            </a:r>
          </a:p>
          <a:p>
            <a:pPr marL="457200" lvl="0" indent="-317500">
              <a:spcBef>
                <a:spcPts val="0"/>
              </a:spcBef>
              <a:buSzPct val="100000"/>
            </a:pPr>
            <a:r>
              <a:rPr lang="en" sz="1400" dirty="0"/>
              <a:t>Increased reporting of fair and poor health status</a:t>
            </a:r>
          </a:p>
          <a:p>
            <a:pPr lvl="0">
              <a:spcBef>
                <a:spcPts val="0"/>
              </a:spcBef>
              <a:buNone/>
            </a:pPr>
            <a:r>
              <a:rPr lang="en" sz="1000" dirty="0"/>
              <a:t>Source: </a:t>
            </a:r>
            <a:r>
              <a:rPr lang="en" sz="1000" u="sng" dirty="0">
                <a:solidFill>
                  <a:schemeClr val="hlink"/>
                </a:solidFill>
                <a:hlinkClick r:id="rId3"/>
              </a:rPr>
              <a:t>https://www.cdc.gov/copd/index.html</a:t>
            </a:r>
            <a:r>
              <a:rPr lang="en" sz="1000" dirty="0"/>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err="1" smtClean="0"/>
              <a:t>Copd</a:t>
            </a:r>
            <a:r>
              <a:rPr lang="en-US" dirty="0" smtClean="0"/>
              <a:t> vs cystic fibrosis</a:t>
            </a:r>
            <a:endParaRPr lang="en-US" dirty="0"/>
          </a:p>
        </p:txBody>
      </p:sp>
    </p:spTree>
    <p:extLst>
      <p:ext uri="{BB962C8B-B14F-4D97-AF65-F5344CB8AC3E}">
        <p14:creationId xmlns:p14="http://schemas.microsoft.com/office/powerpoint/2010/main" val="3427155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7225"/>
            <a:ext cx="6781800" cy="914400"/>
          </a:xfrm>
        </p:spPr>
        <p:txBody>
          <a:bodyPr>
            <a:normAutofit/>
          </a:bodyPr>
          <a:lstStyle/>
          <a:p>
            <a:r>
              <a:rPr lang="en-US" dirty="0" smtClean="0"/>
              <a:t>Are they similar?</a:t>
            </a:r>
            <a:endParaRPr lang="en-US" dirty="0"/>
          </a:p>
        </p:txBody>
      </p:sp>
      <p:sp>
        <p:nvSpPr>
          <p:cNvPr id="3" name="Content Placeholder 2"/>
          <p:cNvSpPr>
            <a:spLocks noGrp="1"/>
          </p:cNvSpPr>
          <p:nvPr>
            <p:ph idx="1"/>
          </p:nvPr>
        </p:nvSpPr>
        <p:spPr>
          <a:xfrm>
            <a:off x="762000" y="1721312"/>
            <a:ext cx="7543800" cy="2984038"/>
          </a:xfrm>
        </p:spPr>
        <p:txBody>
          <a:bodyPr>
            <a:normAutofit fontScale="77500" lnSpcReduction="20000"/>
          </a:bodyPr>
          <a:lstStyle/>
          <a:p>
            <a:r>
              <a:rPr lang="en-US" dirty="0" smtClean="0"/>
              <a:t>No,</a:t>
            </a:r>
          </a:p>
          <a:p>
            <a:r>
              <a:rPr lang="en-US" dirty="0" smtClean="0"/>
              <a:t>They both do affect the respiratory system and lower one’s quality of life, energy levels, and even appearance and can also result in death BUT </a:t>
            </a:r>
          </a:p>
          <a:p>
            <a:pPr lvl="1"/>
            <a:r>
              <a:rPr lang="en-US" dirty="0" smtClean="0"/>
              <a:t>COPD is more prevalent than pulmonary fibrosis </a:t>
            </a:r>
            <a:r>
              <a:rPr lang="en-US" dirty="0"/>
              <a:t>(</a:t>
            </a:r>
            <a:r>
              <a:rPr lang="en-US" dirty="0" smtClean="0"/>
              <a:t>cystic fibrosis)</a:t>
            </a:r>
          </a:p>
          <a:p>
            <a:pPr lvl="1"/>
            <a:r>
              <a:rPr lang="en-US" dirty="0" smtClean="0"/>
              <a:t>COPD is OBSTRUCTIVE - causes lung damage and airway narrowing that results in exhaled air coming our more slowly than normal, making it harder to breathe during daily activities and exercise</a:t>
            </a:r>
          </a:p>
          <a:p>
            <a:pPr lvl="1"/>
            <a:r>
              <a:rPr lang="en-US" dirty="0" smtClean="0"/>
              <a:t>Cystic Fibrosis is RESTRICTIVE – the lungs themselves are restricted from fully expanding. This can be due to: </a:t>
            </a:r>
          </a:p>
          <a:p>
            <a:pPr lvl="2"/>
            <a:r>
              <a:rPr lang="en-US" dirty="0" smtClean="0"/>
              <a:t>Stiffness of the chest, weak muscles, damaged nerves or internal scarring</a:t>
            </a:r>
          </a:p>
          <a:p>
            <a:pPr lvl="1"/>
            <a:endParaRPr lang="en-US" dirty="0"/>
          </a:p>
        </p:txBody>
      </p:sp>
      <p:pic>
        <p:nvPicPr>
          <p:cNvPr id="1026" name="Picture 2" descr="COPD vs Pulmonary Fibrosis: Here's What You Need to Know"/>
          <p:cNvPicPr>
            <a:picLocks noChangeAspect="1" noChangeArrowheads="1"/>
          </p:cNvPicPr>
          <p:nvPr/>
        </p:nvPicPr>
        <p:blipFill rotWithShape="1">
          <a:blip r:embed="rId3">
            <a:extLst>
              <a:ext uri="{28A0092B-C50C-407E-A947-70E740481C1C}">
                <a14:useLocalDpi xmlns:a14="http://schemas.microsoft.com/office/drawing/2010/main" val="0"/>
              </a:ext>
            </a:extLst>
          </a:blip>
          <a:srcRect l="27804" r="26816"/>
          <a:stretch/>
        </p:blipFill>
        <p:spPr bwMode="auto">
          <a:xfrm>
            <a:off x="6705600" y="425912"/>
            <a:ext cx="1676400" cy="115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671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5750"/>
            <a:ext cx="6781800" cy="762000"/>
          </a:xfrm>
        </p:spPr>
        <p:txBody>
          <a:bodyPr>
            <a:noAutofit/>
          </a:bodyPr>
          <a:lstStyle/>
          <a:p>
            <a:r>
              <a:rPr lang="en-US" sz="4000" dirty="0" smtClean="0"/>
              <a:t>Do you get them the same way?</a:t>
            </a:r>
            <a:endParaRPr lang="en-US" sz="4000" dirty="0"/>
          </a:p>
        </p:txBody>
      </p:sp>
      <p:sp>
        <p:nvSpPr>
          <p:cNvPr id="3" name="Content Placeholder 2"/>
          <p:cNvSpPr>
            <a:spLocks noGrp="1"/>
          </p:cNvSpPr>
          <p:nvPr>
            <p:ph idx="1"/>
          </p:nvPr>
        </p:nvSpPr>
        <p:spPr>
          <a:xfrm>
            <a:off x="762000" y="1200150"/>
            <a:ext cx="7543800" cy="3429000"/>
          </a:xfrm>
        </p:spPr>
        <p:txBody>
          <a:bodyPr>
            <a:normAutofit fontScale="85000" lnSpcReduction="20000"/>
          </a:bodyPr>
          <a:lstStyle/>
          <a:p>
            <a:r>
              <a:rPr lang="en-US" dirty="0" smtClean="0"/>
              <a:t>No,</a:t>
            </a:r>
          </a:p>
          <a:p>
            <a:pPr lvl="1"/>
            <a:r>
              <a:rPr lang="en-US" dirty="0" smtClean="0"/>
              <a:t>As mentioned, COPD is usually the result of direct inhalation of smoke and other harmful particulates </a:t>
            </a:r>
            <a:r>
              <a:rPr lang="en-US" dirty="0" smtClean="0">
                <a:sym typeface="Wingdings" panose="05000000000000000000" pitchFamily="2" charset="2"/>
              </a:rPr>
              <a:t> the obstruction to breathing occurring from airway inflammation and emphysema</a:t>
            </a:r>
          </a:p>
          <a:p>
            <a:pPr lvl="1"/>
            <a:r>
              <a:rPr lang="en-US" dirty="0" smtClean="0">
                <a:sym typeface="Wingdings" panose="05000000000000000000" pitchFamily="2" charset="2"/>
              </a:rPr>
              <a:t>Cystic fibrosis however is not always directly connected to the inhalation of smoke and other inhalants but can be the result of genetic predisposition </a:t>
            </a:r>
          </a:p>
          <a:p>
            <a:pPr lvl="2"/>
            <a:r>
              <a:rPr lang="en-US" dirty="0" smtClean="0">
                <a:sym typeface="Wingdings" panose="05000000000000000000" pitchFamily="2" charset="2"/>
              </a:rPr>
              <a:t>You need 2 copies of the defective gene in order to have the disease (with one copy from only one parent then you are a carrier)</a:t>
            </a:r>
          </a:p>
          <a:p>
            <a:pPr lvl="2"/>
            <a:r>
              <a:rPr lang="en-US" dirty="0" smtClean="0">
                <a:sym typeface="Wingdings" panose="05000000000000000000" pitchFamily="2" charset="2"/>
              </a:rPr>
              <a:t>The odds if both you and your spouse are carriers:</a:t>
            </a:r>
          </a:p>
          <a:p>
            <a:pPr lvl="3"/>
            <a:r>
              <a:rPr lang="en-US" dirty="0"/>
              <a:t>25 percent (1 in 4) the child will have CF</a:t>
            </a:r>
          </a:p>
          <a:p>
            <a:pPr lvl="3"/>
            <a:r>
              <a:rPr lang="en-US" dirty="0"/>
              <a:t>50 percent (1 in 2) the child will be a carrier but will not have CF</a:t>
            </a:r>
          </a:p>
          <a:p>
            <a:pPr lvl="3"/>
            <a:r>
              <a:rPr lang="en-US" dirty="0"/>
              <a:t>25 percent (1 in 4) the child will not be a carrier and will not have CF</a:t>
            </a:r>
          </a:p>
          <a:p>
            <a:pPr lvl="3"/>
            <a:endParaRPr lang="en-US" dirty="0"/>
          </a:p>
        </p:txBody>
      </p:sp>
    </p:spTree>
    <p:extLst>
      <p:ext uri="{BB962C8B-B14F-4D97-AF65-F5344CB8AC3E}">
        <p14:creationId xmlns:p14="http://schemas.microsoft.com/office/powerpoint/2010/main" val="1681386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5750"/>
            <a:ext cx="6781800" cy="914400"/>
          </a:xfrm>
        </p:spPr>
        <p:txBody>
          <a:bodyPr>
            <a:noAutofit/>
          </a:bodyPr>
          <a:lstStyle/>
          <a:p>
            <a:r>
              <a:rPr lang="en-US" sz="3600" dirty="0" smtClean="0"/>
              <a:t>So what exactly is cystic fibrosis?</a:t>
            </a:r>
            <a:endParaRPr lang="en-US" sz="3600" dirty="0"/>
          </a:p>
        </p:txBody>
      </p:sp>
      <p:sp>
        <p:nvSpPr>
          <p:cNvPr id="3" name="Content Placeholder 2"/>
          <p:cNvSpPr>
            <a:spLocks noGrp="1"/>
          </p:cNvSpPr>
          <p:nvPr>
            <p:ph idx="1"/>
          </p:nvPr>
        </p:nvSpPr>
        <p:spPr>
          <a:xfrm>
            <a:off x="762000" y="1047750"/>
            <a:ext cx="5562600" cy="3352800"/>
          </a:xfrm>
        </p:spPr>
        <p:txBody>
          <a:bodyPr>
            <a:normAutofit/>
          </a:bodyPr>
          <a:lstStyle/>
          <a:p>
            <a:r>
              <a:rPr lang="en-US" dirty="0" smtClean="0"/>
              <a:t>Cystic Fibrosis (or Pulmonary Fibrosis) = scarring of the lungs</a:t>
            </a:r>
          </a:p>
          <a:p>
            <a:pPr lvl="1"/>
            <a:r>
              <a:rPr lang="en-US" dirty="0" smtClean="0"/>
              <a:t>An excessive buildup of scar tissue occurs causing the thickening of the walls in the lungs </a:t>
            </a:r>
            <a:r>
              <a:rPr lang="en-US" dirty="0" smtClean="0">
                <a:sym typeface="Wingdings" panose="05000000000000000000" pitchFamily="2" charset="2"/>
              </a:rPr>
              <a:t> reduced oxygen supply to the blood and leads to shortness of breath</a:t>
            </a:r>
            <a:endParaRPr lang="en-US" dirty="0" smtClean="0"/>
          </a:p>
          <a:p>
            <a:r>
              <a:rPr lang="en-US" dirty="0" smtClean="0"/>
              <a:t>Over 5 million people suffer worldwide from this disease (30,000 here in the US)</a:t>
            </a:r>
            <a:endParaRPr lang="en-US" dirty="0"/>
          </a:p>
        </p:txBody>
      </p:sp>
      <p:pic>
        <p:nvPicPr>
          <p:cNvPr id="2054" name="Picture 6" descr="Image result for cystic fibr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981200"/>
            <a:ext cx="2179801"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18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5750"/>
            <a:ext cx="6781800" cy="761999"/>
          </a:xfrm>
        </p:spPr>
        <p:txBody>
          <a:bodyPr>
            <a:noAutofit/>
          </a:bodyPr>
          <a:lstStyle/>
          <a:p>
            <a:r>
              <a:rPr lang="en-US" sz="4400" dirty="0" smtClean="0"/>
              <a:t>Is it treatable?</a:t>
            </a:r>
            <a:endParaRPr lang="en-US" sz="4400" dirty="0"/>
          </a:p>
        </p:txBody>
      </p:sp>
      <p:sp>
        <p:nvSpPr>
          <p:cNvPr id="3" name="Content Placeholder 2"/>
          <p:cNvSpPr>
            <a:spLocks noGrp="1"/>
          </p:cNvSpPr>
          <p:nvPr>
            <p:ph idx="1"/>
          </p:nvPr>
        </p:nvSpPr>
        <p:spPr>
          <a:xfrm>
            <a:off x="762000" y="1047750"/>
            <a:ext cx="5562600" cy="3352800"/>
          </a:xfrm>
        </p:spPr>
        <p:txBody>
          <a:bodyPr>
            <a:normAutofit fontScale="92500" lnSpcReduction="20000"/>
          </a:bodyPr>
          <a:lstStyle/>
          <a:p>
            <a:r>
              <a:rPr lang="en-US" dirty="0" smtClean="0"/>
              <a:t>Yes, through</a:t>
            </a:r>
          </a:p>
          <a:p>
            <a:pPr lvl="1"/>
            <a:r>
              <a:rPr lang="en-US" dirty="0" smtClean="0"/>
              <a:t>Medication that:</a:t>
            </a:r>
          </a:p>
          <a:p>
            <a:pPr lvl="2"/>
            <a:r>
              <a:rPr lang="en-US" dirty="0" smtClean="0"/>
              <a:t>Loosen and get rid of mucus</a:t>
            </a:r>
          </a:p>
          <a:p>
            <a:pPr lvl="2"/>
            <a:r>
              <a:rPr lang="en-US" dirty="0" smtClean="0"/>
              <a:t>Open airways and thin mucus</a:t>
            </a:r>
          </a:p>
          <a:p>
            <a:pPr lvl="2"/>
            <a:r>
              <a:rPr lang="en-US" dirty="0" smtClean="0"/>
              <a:t>Improve absorption of vital nutrients</a:t>
            </a:r>
          </a:p>
          <a:p>
            <a:pPr lvl="1"/>
            <a:r>
              <a:rPr lang="en-US" dirty="0" smtClean="0"/>
              <a:t>Oxygen Therapy </a:t>
            </a:r>
            <a:endParaRPr lang="en-US" dirty="0"/>
          </a:p>
          <a:p>
            <a:r>
              <a:rPr lang="en-US" dirty="0" smtClean="0"/>
              <a:t>Research: </a:t>
            </a:r>
            <a:r>
              <a:rPr lang="en-US" dirty="0"/>
              <a:t>In 2015, the FDA approved the second drug to treat the root cause of cystic fibrosis, a defective protein known as CFTR. The first drug targeting the basic genetic defect in CF was approved in </a:t>
            </a:r>
            <a:r>
              <a:rPr lang="en-US" dirty="0" smtClean="0"/>
              <a:t>2012. </a:t>
            </a:r>
          </a:p>
        </p:txBody>
      </p:sp>
      <p:pic>
        <p:nvPicPr>
          <p:cNvPr id="2050" name="Picture 2" descr="Image result for cystic fibr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1652587"/>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65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04800" y="361950"/>
            <a:ext cx="8520600" cy="572700"/>
          </a:xfrm>
          <a:prstGeom prst="rect">
            <a:avLst/>
          </a:prstGeom>
        </p:spPr>
        <p:txBody>
          <a:bodyPr lIns="91425" tIns="91425" rIns="91425" bIns="91425" anchor="t" anchorCtr="0">
            <a:noAutofit/>
          </a:bodyPr>
          <a:lstStyle/>
          <a:p>
            <a:pPr lvl="0">
              <a:spcBef>
                <a:spcPts val="0"/>
              </a:spcBef>
              <a:buNone/>
            </a:pPr>
            <a:r>
              <a:rPr lang="en" dirty="0"/>
              <a:t>Objectives </a:t>
            </a:r>
          </a:p>
        </p:txBody>
      </p:sp>
      <p:sp>
        <p:nvSpPr>
          <p:cNvPr id="61" name="Shape 61"/>
          <p:cNvSpPr txBox="1">
            <a:spLocks noGrp="1"/>
          </p:cNvSpPr>
          <p:nvPr>
            <p:ph type="body" idx="1"/>
          </p:nvPr>
        </p:nvSpPr>
        <p:spPr>
          <a:prstGeom prst="rect">
            <a:avLst/>
          </a:prstGeom>
        </p:spPr>
        <p:txBody>
          <a:bodyPr lIns="91425" tIns="91425" rIns="91425" bIns="91425" anchor="t" anchorCtr="0">
            <a:noAutofit/>
          </a:bodyPr>
          <a:lstStyle/>
          <a:p>
            <a:pPr marL="457200" lvl="0" indent="-228600" rtl="0">
              <a:spcBef>
                <a:spcPts val="0"/>
              </a:spcBef>
            </a:pPr>
            <a:r>
              <a:rPr lang="en" dirty="0"/>
              <a:t>What </a:t>
            </a:r>
            <a:r>
              <a:rPr lang="en" dirty="0" smtClean="0"/>
              <a:t>is COPD &amp; asthma</a:t>
            </a:r>
            <a:r>
              <a:rPr lang="en" dirty="0" smtClean="0"/>
              <a:t>?</a:t>
            </a:r>
          </a:p>
          <a:p>
            <a:pPr marL="777240" lvl="1" indent="-228600"/>
            <a:r>
              <a:rPr lang="en" sz="2000" dirty="0" smtClean="0"/>
              <a:t>Briefly COPD vs Cystic Fibrosis</a:t>
            </a:r>
            <a:endParaRPr lang="en" sz="2000" dirty="0"/>
          </a:p>
          <a:p>
            <a:pPr marL="457200" lvl="0" indent="-228600" rtl="0">
              <a:spcBef>
                <a:spcPts val="0"/>
              </a:spcBef>
            </a:pPr>
            <a:r>
              <a:rPr lang="en" dirty="0"/>
              <a:t>What causes </a:t>
            </a:r>
            <a:r>
              <a:rPr lang="en" dirty="0" smtClean="0"/>
              <a:t>these diseases?</a:t>
            </a:r>
            <a:endParaRPr lang="en" dirty="0"/>
          </a:p>
          <a:p>
            <a:pPr marL="457200" lvl="0" indent="-228600" rtl="0">
              <a:spcBef>
                <a:spcPts val="0"/>
              </a:spcBef>
            </a:pPr>
            <a:r>
              <a:rPr lang="en" dirty="0"/>
              <a:t>Who suffers from them </a:t>
            </a:r>
            <a:r>
              <a:rPr lang="en" dirty="0" smtClean="0"/>
              <a:t>&amp; the </a:t>
            </a:r>
            <a:r>
              <a:rPr lang="en" dirty="0"/>
              <a:t>prevalence. </a:t>
            </a:r>
          </a:p>
          <a:p>
            <a:pPr marL="457200" lvl="0" indent="-228600" rtl="0">
              <a:spcBef>
                <a:spcPts val="0"/>
              </a:spcBef>
            </a:pPr>
            <a:r>
              <a:rPr lang="en" dirty="0"/>
              <a:t>How they can hinder an individual’s life.</a:t>
            </a:r>
          </a:p>
          <a:p>
            <a:pPr marL="457200" lvl="0" indent="-228600" rtl="0">
              <a:spcBef>
                <a:spcPts val="0"/>
              </a:spcBef>
            </a:pPr>
            <a:r>
              <a:rPr lang="en" dirty="0"/>
              <a:t>Economic Burden</a:t>
            </a:r>
          </a:p>
          <a:p>
            <a:pPr marL="457200" lvl="0" indent="-228600" rtl="0">
              <a:spcBef>
                <a:spcPts val="0"/>
              </a:spcBef>
            </a:pPr>
            <a:r>
              <a:rPr lang="en" dirty="0"/>
              <a:t>Interventions &amp; Prevention</a:t>
            </a:r>
          </a:p>
          <a:p>
            <a:pPr marL="457200" lvl="0" indent="-228600" rtl="0">
              <a:spcBef>
                <a:spcPts val="0"/>
              </a:spcBef>
            </a:pPr>
            <a:r>
              <a:rPr lang="en" dirty="0" smtClean="0"/>
              <a:t>Research &amp; Data</a:t>
            </a:r>
            <a:endParaRPr lang="e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smtClean="0"/>
              <a:t>ASTHMA</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36575" y="140175"/>
            <a:ext cx="8520600" cy="572700"/>
          </a:xfrm>
          <a:prstGeom prst="rect">
            <a:avLst/>
          </a:prstGeom>
        </p:spPr>
        <p:txBody>
          <a:bodyPr lIns="91425" tIns="91425" rIns="91425" bIns="91425" anchor="t" anchorCtr="0">
            <a:noAutofit/>
          </a:bodyPr>
          <a:lstStyle/>
          <a:p>
            <a:pPr lvl="0">
              <a:spcBef>
                <a:spcPts val="0"/>
              </a:spcBef>
              <a:buNone/>
            </a:pPr>
            <a:r>
              <a:rPr lang="en" sz="4800" dirty="0"/>
              <a:t>What is asthma?</a:t>
            </a:r>
          </a:p>
        </p:txBody>
      </p:sp>
      <p:sp>
        <p:nvSpPr>
          <p:cNvPr id="130" name="Shape 130"/>
          <p:cNvSpPr txBox="1">
            <a:spLocks noGrp="1"/>
          </p:cNvSpPr>
          <p:nvPr>
            <p:ph type="body" idx="1"/>
          </p:nvPr>
        </p:nvSpPr>
        <p:spPr>
          <a:xfrm>
            <a:off x="136575" y="769800"/>
            <a:ext cx="8520600" cy="3416400"/>
          </a:xfrm>
          <a:prstGeom prst="rect">
            <a:avLst/>
          </a:prstGeom>
        </p:spPr>
        <p:txBody>
          <a:bodyPr lIns="91425" tIns="91425" rIns="91425" bIns="91425" anchor="t" anchorCtr="0">
            <a:noAutofit/>
          </a:bodyPr>
          <a:lstStyle/>
          <a:p>
            <a:pPr lvl="0">
              <a:spcBef>
                <a:spcPts val="0"/>
              </a:spcBef>
              <a:buNone/>
            </a:pPr>
            <a:r>
              <a:rPr lang="en" sz="2000" dirty="0"/>
              <a:t>Asthma is defined as a chronic inflammatory disease affecting the airways in the lungs. During an asthma attack, airways become inflamed, making it very difficult for individuals to breathe. </a:t>
            </a:r>
          </a:p>
          <a:p>
            <a:pPr lvl="0">
              <a:spcBef>
                <a:spcPts val="0"/>
              </a:spcBef>
              <a:buNone/>
            </a:pPr>
            <a:r>
              <a:rPr lang="en" sz="2000" dirty="0"/>
              <a:t>There are varying degrees of asthma from mild to severe. </a:t>
            </a:r>
          </a:p>
          <a:p>
            <a:pPr lvl="0">
              <a:spcBef>
                <a:spcPts val="0"/>
              </a:spcBef>
              <a:buNone/>
            </a:pPr>
            <a:r>
              <a:rPr lang="en" sz="2000" dirty="0"/>
              <a:t>Symptoms include:</a:t>
            </a:r>
          </a:p>
          <a:p>
            <a:pPr marL="914400" lvl="0" indent="-304800" rtl="0">
              <a:spcBef>
                <a:spcPts val="0"/>
              </a:spcBef>
              <a:buSzPct val="100000"/>
              <a:buAutoNum type="arabicPeriod"/>
            </a:pPr>
            <a:r>
              <a:rPr lang="en" sz="1200" dirty="0"/>
              <a:t>Coughing</a:t>
            </a:r>
          </a:p>
          <a:p>
            <a:pPr marL="914400" lvl="0" indent="-304800" rtl="0">
              <a:spcBef>
                <a:spcPts val="0"/>
              </a:spcBef>
              <a:buSzPct val="100000"/>
              <a:buAutoNum type="arabicPeriod"/>
            </a:pPr>
            <a:r>
              <a:rPr lang="en" sz="1200" dirty="0"/>
              <a:t>Shortness of breath</a:t>
            </a:r>
          </a:p>
          <a:p>
            <a:pPr marL="914400" lvl="0" indent="-304800" rtl="0">
              <a:spcBef>
                <a:spcPts val="0"/>
              </a:spcBef>
              <a:buSzPct val="100000"/>
              <a:buAutoNum type="arabicPeriod"/>
            </a:pPr>
            <a:r>
              <a:rPr lang="en" sz="1200" dirty="0"/>
              <a:t>Wheezing </a:t>
            </a:r>
          </a:p>
          <a:p>
            <a:pPr marL="914400" lvl="0" indent="-304800">
              <a:spcBef>
                <a:spcPts val="0"/>
              </a:spcBef>
              <a:buSzPct val="100000"/>
              <a:buAutoNum type="arabicPeriod"/>
            </a:pPr>
            <a:r>
              <a:rPr lang="en" sz="1200" dirty="0"/>
              <a:t>Tightness/pain in chest</a:t>
            </a:r>
          </a:p>
        </p:txBody>
      </p:sp>
      <p:pic>
        <p:nvPicPr>
          <p:cNvPr id="131" name="Shape 131"/>
          <p:cNvPicPr preferRelativeResize="0"/>
          <p:nvPr/>
        </p:nvPicPr>
        <p:blipFill>
          <a:blip r:embed="rId3">
            <a:alphaModFix/>
          </a:blip>
          <a:stretch>
            <a:fillRect/>
          </a:stretch>
        </p:blipFill>
        <p:spPr>
          <a:xfrm>
            <a:off x="5791200" y="2114550"/>
            <a:ext cx="2767154" cy="2154725"/>
          </a:xfrm>
          <a:prstGeom prst="rect">
            <a:avLst/>
          </a:prstGeom>
          <a:noFill/>
          <a:ln>
            <a:noFill/>
          </a:ln>
        </p:spPr>
      </p:pic>
      <p:pic>
        <p:nvPicPr>
          <p:cNvPr id="132" name="Shape 132"/>
          <p:cNvPicPr preferRelativeResize="0"/>
          <p:nvPr/>
        </p:nvPicPr>
        <p:blipFill rotWithShape="1">
          <a:blip r:embed="rId4">
            <a:alphaModFix/>
          </a:blip>
          <a:srcRect l="25428"/>
          <a:stretch/>
        </p:blipFill>
        <p:spPr>
          <a:xfrm>
            <a:off x="3048000" y="2840750"/>
            <a:ext cx="2157149" cy="1428525"/>
          </a:xfrm>
          <a:prstGeom prst="rect">
            <a:avLst/>
          </a:prstGeom>
          <a:noFill/>
          <a:ln>
            <a:noFill/>
          </a:ln>
        </p:spPr>
      </p:pic>
      <p:sp>
        <p:nvSpPr>
          <p:cNvPr id="133" name="Shape 133"/>
          <p:cNvSpPr txBox="1"/>
          <p:nvPr/>
        </p:nvSpPr>
        <p:spPr>
          <a:xfrm>
            <a:off x="381000" y="3943350"/>
            <a:ext cx="2215800" cy="487800"/>
          </a:xfrm>
          <a:prstGeom prst="rect">
            <a:avLst/>
          </a:prstGeom>
          <a:noFill/>
          <a:ln>
            <a:noFill/>
          </a:ln>
        </p:spPr>
        <p:txBody>
          <a:bodyPr lIns="91425" tIns="91425" rIns="91425" bIns="91425" anchor="t" anchorCtr="0">
            <a:noAutofit/>
          </a:bodyPr>
          <a:lstStyle/>
          <a:p>
            <a:pPr lvl="0">
              <a:spcBef>
                <a:spcPts val="0"/>
              </a:spcBef>
              <a:buNone/>
            </a:pPr>
            <a:r>
              <a:rPr lang="en" sz="1000" dirty="0">
                <a:latin typeface="+mn-lt"/>
              </a:rPr>
              <a:t>Asthma diagnosis can be a risk factor for COPD later in life (WHO).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smtClean="0"/>
              <a:t>WHAT CAUSES IT?</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4400" dirty="0"/>
              <a:t>What causes asthma?</a:t>
            </a:r>
          </a:p>
        </p:txBody>
      </p:sp>
      <p:sp>
        <p:nvSpPr>
          <p:cNvPr id="139" name="Shape 139"/>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r>
              <a:rPr lang="en" dirty="0"/>
              <a:t>We don’t know!</a:t>
            </a:r>
          </a:p>
          <a:p>
            <a:pPr marL="457200" lvl="0" indent="-228600" rtl="0">
              <a:spcBef>
                <a:spcPts val="0"/>
              </a:spcBef>
            </a:pPr>
            <a:r>
              <a:rPr lang="en" sz="1600" dirty="0"/>
              <a:t>Genetic &amp; Environmental Factors</a:t>
            </a:r>
          </a:p>
          <a:p>
            <a:pPr marL="914400" lvl="1" indent="-228600" rtl="0">
              <a:spcBef>
                <a:spcPts val="0"/>
              </a:spcBef>
            </a:pPr>
            <a:r>
              <a:rPr lang="en" sz="1600" dirty="0"/>
              <a:t>An inherited tendency to develop allergies (</a:t>
            </a:r>
            <a:r>
              <a:rPr lang="en" sz="1600" dirty="0" smtClean="0"/>
              <a:t>atopy </a:t>
            </a:r>
            <a:r>
              <a:rPr lang="en" sz="1600" dirty="0" smtClean="0">
                <a:sym typeface="Wingdings" panose="05000000000000000000" pitchFamily="2" charset="2"/>
              </a:rPr>
              <a:t> at – o – pee </a:t>
            </a:r>
            <a:r>
              <a:rPr lang="en" sz="1600" dirty="0" smtClean="0"/>
              <a:t>)</a:t>
            </a:r>
            <a:endParaRPr lang="en" sz="1600" dirty="0"/>
          </a:p>
          <a:p>
            <a:pPr marL="914400" lvl="1" indent="-228600" rtl="0">
              <a:spcBef>
                <a:spcPts val="0"/>
              </a:spcBef>
            </a:pPr>
            <a:r>
              <a:rPr lang="en" sz="1600" dirty="0"/>
              <a:t>Parents with asthma (Family History)</a:t>
            </a:r>
          </a:p>
          <a:p>
            <a:pPr marL="914400" lvl="1" indent="-228600" rtl="0">
              <a:spcBef>
                <a:spcPts val="0"/>
              </a:spcBef>
            </a:pPr>
            <a:r>
              <a:rPr lang="en" sz="1600" dirty="0"/>
              <a:t>Certain Respiratory Infections during Childhood</a:t>
            </a:r>
          </a:p>
          <a:p>
            <a:pPr marL="914400" lvl="1" indent="-228600" rtl="0">
              <a:spcBef>
                <a:spcPts val="0"/>
              </a:spcBef>
            </a:pPr>
            <a:r>
              <a:rPr lang="en" sz="1600" dirty="0"/>
              <a:t>Contact with some airborne allergens or exposure to some viral infections in infancy or in early childhood when the immune system is developing</a:t>
            </a:r>
          </a:p>
          <a:p>
            <a:pPr marL="914400" lvl="1" indent="-228600" rtl="0">
              <a:spcBef>
                <a:spcPts val="0"/>
              </a:spcBef>
            </a:pPr>
            <a:r>
              <a:rPr lang="en" sz="1600" dirty="0"/>
              <a:t>Hygiene Hypothesis - the theory that our Western lifestyle with the emphasis on hygiene and sanitations has resulted in a decline in childhood infections so many young children no longer have the same types of environmental exposures and infections as children did in the past → this affects their developing immune system and it may increase their risk for atopy and asthma</a:t>
            </a:r>
          </a:p>
          <a:p>
            <a:pPr marL="0" lvl="0" indent="0">
              <a:spcBef>
                <a:spcPts val="0"/>
              </a:spcBef>
              <a:buNone/>
            </a:pPr>
            <a:r>
              <a:rPr lang="en" sz="800" dirty="0"/>
              <a:t>Source: https://www.nhlbi.nih.gov/health/health-topics/topics/asthma/causes</a:t>
            </a:r>
          </a:p>
        </p:txBody>
      </p:sp>
      <p:pic>
        <p:nvPicPr>
          <p:cNvPr id="140" name="Shape 140"/>
          <p:cNvPicPr preferRelativeResize="0"/>
          <p:nvPr/>
        </p:nvPicPr>
        <p:blipFill>
          <a:blip r:embed="rId3">
            <a:alphaModFix/>
          </a:blip>
          <a:stretch>
            <a:fillRect/>
          </a:stretch>
        </p:blipFill>
        <p:spPr>
          <a:xfrm>
            <a:off x="6324600" y="438150"/>
            <a:ext cx="1807650" cy="14156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3600" dirty="0"/>
              <a:t>What triggers asthma &amp; asthma attacks?</a:t>
            </a:r>
          </a:p>
        </p:txBody>
      </p:sp>
      <p:sp>
        <p:nvSpPr>
          <p:cNvPr id="146" name="Shape 146"/>
          <p:cNvSpPr txBox="1">
            <a:spLocks noGrp="1"/>
          </p:cNvSpPr>
          <p:nvPr>
            <p:ph type="body" idx="1"/>
          </p:nvPr>
        </p:nvSpPr>
        <p:spPr>
          <a:xfrm>
            <a:off x="311700" y="1152475"/>
            <a:ext cx="4733100" cy="3416400"/>
          </a:xfrm>
          <a:prstGeom prst="rect">
            <a:avLst/>
          </a:prstGeom>
        </p:spPr>
        <p:txBody>
          <a:bodyPr lIns="91425" tIns="91425" rIns="91425" bIns="91425" anchor="t" anchorCtr="0">
            <a:noAutofit/>
          </a:bodyPr>
          <a:lstStyle/>
          <a:p>
            <a:pPr marL="457200" lvl="0" indent="-304800" rtl="0">
              <a:spcBef>
                <a:spcPts val="0"/>
              </a:spcBef>
              <a:buSzPct val="100000"/>
            </a:pPr>
            <a:r>
              <a:rPr lang="en" sz="1200" b="1" dirty="0"/>
              <a:t>Environmental factors &amp; triggers:</a:t>
            </a:r>
            <a:r>
              <a:rPr lang="en" sz="1200" dirty="0"/>
              <a:t> </a:t>
            </a:r>
          </a:p>
          <a:p>
            <a:pPr marL="914400" lvl="1" indent="-304800" rtl="0">
              <a:spcBef>
                <a:spcPts val="0"/>
              </a:spcBef>
              <a:buSzPct val="100000"/>
            </a:pPr>
            <a:r>
              <a:rPr lang="en" sz="1200" dirty="0"/>
              <a:t>Intrinsic (nonallergic) - infections</a:t>
            </a:r>
          </a:p>
          <a:p>
            <a:pPr marL="914400" lvl="1" indent="-304800" rtl="0">
              <a:spcBef>
                <a:spcPts val="0"/>
              </a:spcBef>
              <a:buSzPct val="100000"/>
            </a:pPr>
            <a:r>
              <a:rPr lang="en" sz="1200" dirty="0"/>
              <a:t>Extrinsic (allergic) - including dust, mold, pollen, cigarette smoke or animal hair/dander, chemicals in the including air pollution, perfume and other chemicals</a:t>
            </a:r>
          </a:p>
          <a:p>
            <a:pPr marL="1371600" lvl="2" indent="-304800" rtl="0">
              <a:spcBef>
                <a:spcPts val="0"/>
              </a:spcBef>
              <a:buSzPct val="100000"/>
            </a:pPr>
            <a:r>
              <a:rPr lang="en" sz="1200" dirty="0"/>
              <a:t>Also changes in temperature</a:t>
            </a:r>
          </a:p>
          <a:p>
            <a:pPr marL="457200" lvl="0" indent="-304800" rtl="0">
              <a:spcBef>
                <a:spcPts val="0"/>
              </a:spcBef>
              <a:buSzPct val="100000"/>
            </a:pPr>
            <a:r>
              <a:rPr lang="en" sz="1200" b="1" dirty="0"/>
              <a:t>Behavioral triggers</a:t>
            </a:r>
            <a:r>
              <a:rPr lang="en" sz="1200" dirty="0"/>
              <a:t>: smoking, exercise and heightened anxiety/stress</a:t>
            </a:r>
          </a:p>
          <a:p>
            <a:pPr marL="457200" lvl="0" indent="-304800" rtl="0">
              <a:spcBef>
                <a:spcPts val="0"/>
              </a:spcBef>
              <a:buSzPct val="100000"/>
            </a:pPr>
            <a:r>
              <a:rPr lang="en" sz="1200" b="1" dirty="0"/>
              <a:t>Genetic risk factors</a:t>
            </a:r>
            <a:r>
              <a:rPr lang="en" sz="1200" dirty="0"/>
              <a:t>: family history of allergies, hay fever or eczema may predispose an individual towards asthma </a:t>
            </a:r>
          </a:p>
          <a:p>
            <a:pPr marL="457200" lvl="0" indent="-304800">
              <a:spcBef>
                <a:spcPts val="0"/>
              </a:spcBef>
              <a:buSzPct val="100000"/>
            </a:pPr>
            <a:r>
              <a:rPr lang="en" sz="1200" b="1" dirty="0"/>
              <a:t>Nonmodifiable &amp; Other Factors:</a:t>
            </a:r>
            <a:r>
              <a:rPr lang="en" sz="1200" dirty="0"/>
              <a:t> gender, age, racial groups and ethnicities have higher asthma incidence; education and income level, as well as medical conditions such as respiratory infections and use of certain medications. </a:t>
            </a:r>
          </a:p>
        </p:txBody>
      </p:sp>
      <p:pic>
        <p:nvPicPr>
          <p:cNvPr id="147" name="Shape 147"/>
          <p:cNvPicPr preferRelativeResize="0"/>
          <p:nvPr/>
        </p:nvPicPr>
        <p:blipFill>
          <a:blip r:embed="rId3">
            <a:alphaModFix/>
          </a:blip>
          <a:stretch>
            <a:fillRect/>
          </a:stretch>
        </p:blipFill>
        <p:spPr>
          <a:xfrm>
            <a:off x="5156350" y="1152475"/>
            <a:ext cx="3987649" cy="2979649"/>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04800" y="285750"/>
            <a:ext cx="8520600" cy="572700"/>
          </a:xfrm>
          <a:prstGeom prst="rect">
            <a:avLst/>
          </a:prstGeom>
        </p:spPr>
        <p:txBody>
          <a:bodyPr lIns="91425" tIns="91425" rIns="91425" bIns="91425" anchor="t" anchorCtr="0">
            <a:noAutofit/>
          </a:bodyPr>
          <a:lstStyle/>
          <a:p>
            <a:pPr lvl="0">
              <a:spcBef>
                <a:spcPts val="0"/>
              </a:spcBef>
              <a:buNone/>
            </a:pPr>
            <a:r>
              <a:rPr lang="en" sz="4000" dirty="0"/>
              <a:t>Varying Diagnosing Codes for Asthma</a:t>
            </a:r>
          </a:p>
        </p:txBody>
      </p:sp>
      <p:sp>
        <p:nvSpPr>
          <p:cNvPr id="153" name="Shape 153"/>
          <p:cNvSpPr txBox="1">
            <a:spLocks noGrp="1"/>
          </p:cNvSpPr>
          <p:nvPr>
            <p:ph type="body" idx="1"/>
          </p:nvPr>
        </p:nvSpPr>
        <p:spPr>
          <a:xfrm>
            <a:off x="304800" y="3333750"/>
            <a:ext cx="8520600" cy="1227000"/>
          </a:xfrm>
          <a:prstGeom prst="rect">
            <a:avLst/>
          </a:prstGeom>
        </p:spPr>
        <p:txBody>
          <a:bodyPr lIns="91425" tIns="91425" rIns="91425" bIns="91425" anchor="t" anchorCtr="0">
            <a:noAutofit/>
          </a:bodyPr>
          <a:lstStyle/>
          <a:p>
            <a:pPr marL="457200" lvl="0" indent="-304800" rtl="0">
              <a:spcBef>
                <a:spcPts val="0"/>
              </a:spcBef>
              <a:buSzPct val="100000"/>
            </a:pPr>
            <a:r>
              <a:rPr lang="en" sz="1200" dirty="0"/>
              <a:t>Allergic (Extrinsic) Asthma - allergens trigger your asthma symptoms </a:t>
            </a:r>
          </a:p>
          <a:p>
            <a:pPr marL="457200" lvl="0" indent="-304800" rtl="0">
              <a:spcBef>
                <a:spcPts val="0"/>
              </a:spcBef>
              <a:buSzPct val="100000"/>
            </a:pPr>
            <a:r>
              <a:rPr lang="en" sz="1200" dirty="0"/>
              <a:t>Non-allergic (Intrinsic) Asthma - most likely are suffering from asthma following an infection that settles in your chest, usually bacterial</a:t>
            </a:r>
          </a:p>
          <a:p>
            <a:pPr marL="457200" lvl="0" indent="-304800" rtl="0">
              <a:spcBef>
                <a:spcPts val="0"/>
              </a:spcBef>
              <a:buSzPct val="100000"/>
            </a:pPr>
            <a:r>
              <a:rPr lang="en" sz="1200" dirty="0"/>
              <a:t>Chronic Obstructive Asthma - this would be the overlap COPD/asthma syndrome</a:t>
            </a:r>
          </a:p>
          <a:p>
            <a:pPr marL="457200" lvl="0" indent="-304800" rtl="0">
              <a:spcBef>
                <a:spcPts val="0"/>
              </a:spcBef>
              <a:buSzPct val="100000"/>
            </a:pPr>
            <a:r>
              <a:rPr lang="en" sz="1200" dirty="0"/>
              <a:t>Exercise Obstructive Asthma - airflow obstruction due to exercise (my sister &amp; I)</a:t>
            </a:r>
          </a:p>
          <a:p>
            <a:pPr lvl="0">
              <a:spcBef>
                <a:spcPts val="0"/>
              </a:spcBef>
              <a:buNone/>
            </a:pPr>
            <a:endParaRPr sz="1200" dirty="0"/>
          </a:p>
        </p:txBody>
      </p:sp>
      <p:pic>
        <p:nvPicPr>
          <p:cNvPr id="154" name="Shape 154"/>
          <p:cNvPicPr preferRelativeResize="0"/>
          <p:nvPr/>
        </p:nvPicPr>
        <p:blipFill>
          <a:blip r:embed="rId3">
            <a:alphaModFix/>
          </a:blip>
          <a:stretch>
            <a:fillRect/>
          </a:stretch>
        </p:blipFill>
        <p:spPr>
          <a:xfrm>
            <a:off x="1035520" y="1200150"/>
            <a:ext cx="6419724" cy="192244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normAutofit fontScale="90000"/>
          </a:bodyPr>
          <a:lstStyle/>
          <a:p>
            <a:pPr algn="ctr"/>
            <a:r>
              <a:rPr lang="en-US" dirty="0" smtClean="0"/>
              <a:t>WHO SUFFERS &amp; PREVALENCE</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3600" dirty="0"/>
              <a:t>Who has it? -- Asthma Prevalence in the US</a:t>
            </a:r>
          </a:p>
        </p:txBody>
      </p:sp>
      <p:sp>
        <p:nvSpPr>
          <p:cNvPr id="160" name="Shape 160"/>
          <p:cNvSpPr txBox="1">
            <a:spLocks noGrp="1"/>
          </p:cNvSpPr>
          <p:nvPr>
            <p:ph type="body" idx="1"/>
          </p:nvPr>
        </p:nvSpPr>
        <p:spPr>
          <a:xfrm>
            <a:off x="311700" y="1152475"/>
            <a:ext cx="6393900" cy="3416400"/>
          </a:xfrm>
          <a:prstGeom prst="rect">
            <a:avLst/>
          </a:prstGeom>
        </p:spPr>
        <p:txBody>
          <a:bodyPr lIns="91425" tIns="91425" rIns="91425" bIns="91425" anchor="t" anchorCtr="0">
            <a:noAutofit/>
          </a:bodyPr>
          <a:lstStyle/>
          <a:p>
            <a:pPr lvl="0">
              <a:spcBef>
                <a:spcPts val="0"/>
              </a:spcBef>
              <a:buNone/>
            </a:pPr>
            <a:r>
              <a:rPr lang="en" sz="1400" b="1" dirty="0"/>
              <a:t>Prevalence:</a:t>
            </a:r>
          </a:p>
          <a:p>
            <a:pPr lvl="0">
              <a:spcBef>
                <a:spcPts val="0"/>
              </a:spcBef>
              <a:buNone/>
            </a:pPr>
            <a:r>
              <a:rPr lang="en" sz="1400" dirty="0"/>
              <a:t>In 2014, CDC reported that ~</a:t>
            </a:r>
            <a:r>
              <a:rPr lang="en" sz="1400" b="1" dirty="0"/>
              <a:t> 24,009,000</a:t>
            </a:r>
            <a:r>
              <a:rPr lang="en" sz="1400" dirty="0"/>
              <a:t> currently have asthma (7.7% of population)</a:t>
            </a:r>
          </a:p>
          <a:p>
            <a:pPr marL="457200" lvl="0" indent="-304800">
              <a:spcBef>
                <a:spcPts val="0"/>
              </a:spcBef>
              <a:buSzPct val="100000"/>
            </a:pPr>
            <a:r>
              <a:rPr lang="en" sz="1400" dirty="0"/>
              <a:t>~ 6 million were children ( &lt;18 years) &amp; ~ 18 million were </a:t>
            </a:r>
            <a:r>
              <a:rPr lang="en" sz="1400" dirty="0" smtClean="0"/>
              <a:t>adults</a:t>
            </a:r>
          </a:p>
          <a:p>
            <a:pPr marL="0" lvl="0" indent="0">
              <a:spcBef>
                <a:spcPts val="0"/>
              </a:spcBef>
              <a:buSzPct val="100000"/>
              <a:buNone/>
            </a:pPr>
            <a:r>
              <a:rPr lang="en" sz="1400" dirty="0" smtClean="0"/>
              <a:t>Boys </a:t>
            </a:r>
            <a:r>
              <a:rPr lang="en" sz="1400" dirty="0"/>
              <a:t>have a higher prevalence than girls but women have a higher prevalence </a:t>
            </a:r>
            <a:r>
              <a:rPr lang="en" sz="1400" dirty="0" smtClean="0"/>
              <a:t>than men</a:t>
            </a:r>
            <a:endParaRPr lang="en" sz="1400" dirty="0"/>
          </a:p>
          <a:p>
            <a:pPr marL="457200" lvl="0" indent="-304800">
              <a:spcBef>
                <a:spcPts val="0"/>
              </a:spcBef>
              <a:buSzPct val="100000"/>
            </a:pPr>
            <a:r>
              <a:rPr lang="en" sz="1400" dirty="0"/>
              <a:t>~  10.1 % boys vs 7.0 % girls		</a:t>
            </a:r>
            <a:endParaRPr lang="en" sz="1400" dirty="0" smtClean="0"/>
          </a:p>
          <a:p>
            <a:pPr marL="457200" lvl="0" indent="-304800">
              <a:spcBef>
                <a:spcPts val="0"/>
              </a:spcBef>
              <a:buSzPct val="100000"/>
            </a:pPr>
            <a:r>
              <a:rPr lang="en" sz="1400" dirty="0" smtClean="0"/>
              <a:t>~ </a:t>
            </a:r>
            <a:r>
              <a:rPr lang="en" sz="1400" dirty="0"/>
              <a:t>9.6% women vs 5.1% men</a:t>
            </a:r>
          </a:p>
          <a:p>
            <a:pPr lvl="0">
              <a:spcBef>
                <a:spcPts val="0"/>
              </a:spcBef>
              <a:buNone/>
            </a:pPr>
            <a:r>
              <a:rPr lang="en" sz="1400" dirty="0"/>
              <a:t>Racial distribution is also varied. </a:t>
            </a:r>
          </a:p>
          <a:p>
            <a:pPr marL="457200" lvl="0" indent="-304800">
              <a:spcBef>
                <a:spcPts val="0"/>
              </a:spcBef>
              <a:buSzPct val="100000"/>
            </a:pPr>
            <a:r>
              <a:rPr lang="en" sz="1400" dirty="0"/>
              <a:t>White NH: </a:t>
            </a:r>
            <a:r>
              <a:rPr lang="en" sz="1400" dirty="0" smtClean="0"/>
              <a:t>7.6%	</a:t>
            </a:r>
          </a:p>
          <a:p>
            <a:pPr marL="457200" lvl="0" indent="-304800">
              <a:spcBef>
                <a:spcPts val="0"/>
              </a:spcBef>
              <a:buSzPct val="100000"/>
            </a:pPr>
            <a:r>
              <a:rPr lang="en" sz="1400" dirty="0" smtClean="0"/>
              <a:t>Black </a:t>
            </a:r>
            <a:r>
              <a:rPr lang="en" sz="1400" dirty="0"/>
              <a:t>NH: 9.9</a:t>
            </a:r>
            <a:r>
              <a:rPr lang="en" sz="1400" dirty="0" smtClean="0"/>
              <a:t>%	 </a:t>
            </a:r>
          </a:p>
          <a:p>
            <a:pPr marL="457200" lvl="0" indent="-304800">
              <a:spcBef>
                <a:spcPts val="0"/>
              </a:spcBef>
              <a:buSzPct val="100000"/>
            </a:pPr>
            <a:r>
              <a:rPr lang="en" sz="1400" dirty="0" smtClean="0"/>
              <a:t>Hispanic</a:t>
            </a:r>
            <a:r>
              <a:rPr lang="en" sz="1400" dirty="0"/>
              <a:t>: 6.7%	</a:t>
            </a:r>
          </a:p>
          <a:p>
            <a:pPr lvl="0">
              <a:spcBef>
                <a:spcPts val="0"/>
              </a:spcBef>
              <a:buNone/>
            </a:pPr>
            <a:endParaRPr lang="en" sz="900" dirty="0" smtClean="0"/>
          </a:p>
          <a:p>
            <a:pPr lvl="0">
              <a:spcBef>
                <a:spcPts val="0"/>
              </a:spcBef>
              <a:buNone/>
            </a:pPr>
            <a:r>
              <a:rPr lang="en" sz="900" dirty="0" smtClean="0"/>
              <a:t>Data </a:t>
            </a:r>
            <a:r>
              <a:rPr lang="en" sz="900" dirty="0"/>
              <a:t>retrieved from: CDC 2014 National Health Interview Survey Data</a:t>
            </a:r>
          </a:p>
          <a:p>
            <a:pPr lvl="0">
              <a:spcBef>
                <a:spcPts val="0"/>
              </a:spcBef>
              <a:buNone/>
            </a:pPr>
            <a:r>
              <a:rPr lang="en" sz="800" dirty="0"/>
              <a:t> </a:t>
            </a:r>
          </a:p>
        </p:txBody>
      </p:sp>
      <p:graphicFrame>
        <p:nvGraphicFramePr>
          <p:cNvPr id="161" name="Shape 161"/>
          <p:cNvGraphicFramePr/>
          <p:nvPr>
            <p:extLst>
              <p:ext uri="{D42A27DB-BD31-4B8C-83A1-F6EECF244321}">
                <p14:modId xmlns:p14="http://schemas.microsoft.com/office/powerpoint/2010/main" val="2833839903"/>
              </p:ext>
            </p:extLst>
          </p:nvPr>
        </p:nvGraphicFramePr>
        <p:xfrm>
          <a:off x="6781800" y="1200150"/>
          <a:ext cx="2167600" cy="3147240"/>
        </p:xfrm>
        <a:graphic>
          <a:graphicData uri="http://schemas.openxmlformats.org/drawingml/2006/table">
            <a:tbl>
              <a:tblPr>
                <a:noFill/>
                <a:tableStyleId>{A8E8C610-9D4F-4DBF-BABE-2FCCAF346EF5}</a:tableStyleId>
              </a:tblPr>
              <a:tblGrid>
                <a:gridCol w="1083800"/>
                <a:gridCol w="1083800"/>
              </a:tblGrid>
              <a:tr h="623187">
                <a:tc>
                  <a:txBody>
                    <a:bodyPr/>
                    <a:lstStyle/>
                    <a:p>
                      <a:pPr lvl="0">
                        <a:spcBef>
                          <a:spcPts val="0"/>
                        </a:spcBef>
                        <a:buNone/>
                      </a:pPr>
                      <a:endParaRPr sz="1600" dirty="0"/>
                    </a:p>
                  </a:txBody>
                  <a:tcPr marL="91425" marR="91425" marT="91425" marB="91425"/>
                </a:tc>
                <a:tc>
                  <a:txBody>
                    <a:bodyPr/>
                    <a:lstStyle/>
                    <a:p>
                      <a:pPr lvl="0">
                        <a:spcBef>
                          <a:spcPts val="0"/>
                        </a:spcBef>
                        <a:buNone/>
                      </a:pPr>
                      <a:r>
                        <a:rPr lang="en" sz="1000" dirty="0"/>
                        <a:t>Number with Current Asthma (2014)</a:t>
                      </a:r>
                    </a:p>
                  </a:txBody>
                  <a:tcPr marL="91425" marR="91425" marT="91425" marB="91425"/>
                </a:tc>
              </a:tr>
              <a:tr h="358170">
                <a:tc>
                  <a:txBody>
                    <a:bodyPr/>
                    <a:lstStyle/>
                    <a:p>
                      <a:pPr lvl="0">
                        <a:spcBef>
                          <a:spcPts val="0"/>
                        </a:spcBef>
                        <a:buNone/>
                      </a:pPr>
                      <a:r>
                        <a:rPr lang="en" sz="1100"/>
                        <a:t>0 - 4 years</a:t>
                      </a:r>
                    </a:p>
                  </a:txBody>
                  <a:tcPr marL="91425" marR="91425" marT="91425" marB="91425"/>
                </a:tc>
                <a:tc>
                  <a:txBody>
                    <a:bodyPr/>
                    <a:lstStyle/>
                    <a:p>
                      <a:pPr lvl="0">
                        <a:spcBef>
                          <a:spcPts val="0"/>
                        </a:spcBef>
                        <a:buNone/>
                      </a:pPr>
                      <a:r>
                        <a:rPr lang="en" sz="1100" dirty="0"/>
                        <a:t>4.3 %</a:t>
                      </a:r>
                    </a:p>
                  </a:txBody>
                  <a:tcPr marL="91425" marR="91425" marT="91425" marB="91425"/>
                </a:tc>
              </a:tr>
              <a:tr h="358170">
                <a:tc>
                  <a:txBody>
                    <a:bodyPr/>
                    <a:lstStyle/>
                    <a:p>
                      <a:pPr lvl="0">
                        <a:spcBef>
                          <a:spcPts val="0"/>
                        </a:spcBef>
                        <a:buNone/>
                      </a:pPr>
                      <a:r>
                        <a:rPr lang="en" sz="1100"/>
                        <a:t>5 - 14 years</a:t>
                      </a:r>
                    </a:p>
                  </a:txBody>
                  <a:tcPr marL="91425" marR="91425" marT="91425" marB="91425"/>
                </a:tc>
                <a:tc>
                  <a:txBody>
                    <a:bodyPr/>
                    <a:lstStyle/>
                    <a:p>
                      <a:pPr lvl="0">
                        <a:spcBef>
                          <a:spcPts val="0"/>
                        </a:spcBef>
                        <a:buNone/>
                      </a:pPr>
                      <a:r>
                        <a:rPr lang="en" sz="1100" dirty="0"/>
                        <a:t>10.3 % </a:t>
                      </a:r>
                    </a:p>
                  </a:txBody>
                  <a:tcPr marL="91425" marR="91425" marT="91425" marB="91425"/>
                </a:tc>
              </a:tr>
              <a:tr h="358170">
                <a:tc>
                  <a:txBody>
                    <a:bodyPr/>
                    <a:lstStyle/>
                    <a:p>
                      <a:pPr lvl="0">
                        <a:spcBef>
                          <a:spcPts val="0"/>
                        </a:spcBef>
                        <a:buNone/>
                      </a:pPr>
                      <a:r>
                        <a:rPr lang="en" sz="1100" dirty="0"/>
                        <a:t>15 - 19 years</a:t>
                      </a:r>
                    </a:p>
                  </a:txBody>
                  <a:tcPr marL="91425" marR="91425" marT="91425" marB="91425"/>
                </a:tc>
                <a:tc>
                  <a:txBody>
                    <a:bodyPr/>
                    <a:lstStyle/>
                    <a:p>
                      <a:pPr lvl="0">
                        <a:spcBef>
                          <a:spcPts val="0"/>
                        </a:spcBef>
                        <a:buClr>
                          <a:schemeClr val="dk1"/>
                        </a:buClr>
                        <a:buSzPct val="78571"/>
                        <a:buFont typeface="Arial"/>
                        <a:buNone/>
                      </a:pPr>
                      <a:r>
                        <a:rPr lang="en" sz="1100" dirty="0">
                          <a:solidFill>
                            <a:schemeClr val="dk1"/>
                          </a:solidFill>
                        </a:rPr>
                        <a:t>9.1 %</a:t>
                      </a:r>
                    </a:p>
                  </a:txBody>
                  <a:tcPr marL="91425" marR="91425" marT="91425" marB="91425"/>
                </a:tc>
              </a:tr>
              <a:tr h="358170">
                <a:tc>
                  <a:txBody>
                    <a:bodyPr/>
                    <a:lstStyle/>
                    <a:p>
                      <a:pPr lvl="0">
                        <a:spcBef>
                          <a:spcPts val="0"/>
                        </a:spcBef>
                        <a:buNone/>
                      </a:pPr>
                      <a:r>
                        <a:rPr lang="en" sz="1100"/>
                        <a:t>20 - 24 years</a:t>
                      </a:r>
                    </a:p>
                  </a:txBody>
                  <a:tcPr marL="91425" marR="91425" marT="91425" marB="91425"/>
                </a:tc>
                <a:tc>
                  <a:txBody>
                    <a:bodyPr/>
                    <a:lstStyle/>
                    <a:p>
                      <a:pPr lvl="0">
                        <a:spcBef>
                          <a:spcPts val="0"/>
                        </a:spcBef>
                        <a:buNone/>
                      </a:pPr>
                      <a:r>
                        <a:rPr lang="en" sz="1100" dirty="0"/>
                        <a:t>8.9 %</a:t>
                      </a:r>
                    </a:p>
                  </a:txBody>
                  <a:tcPr marL="91425" marR="91425" marT="91425" marB="91425"/>
                </a:tc>
              </a:tr>
              <a:tr h="358170">
                <a:tc>
                  <a:txBody>
                    <a:bodyPr/>
                    <a:lstStyle/>
                    <a:p>
                      <a:pPr lvl="0">
                        <a:spcBef>
                          <a:spcPts val="0"/>
                        </a:spcBef>
                        <a:buNone/>
                      </a:pPr>
                      <a:r>
                        <a:rPr lang="en" sz="1100"/>
                        <a:t>25 - 34 years</a:t>
                      </a:r>
                    </a:p>
                  </a:txBody>
                  <a:tcPr marL="91425" marR="91425" marT="91425" marB="91425"/>
                </a:tc>
                <a:tc>
                  <a:txBody>
                    <a:bodyPr/>
                    <a:lstStyle/>
                    <a:p>
                      <a:pPr lvl="0">
                        <a:spcBef>
                          <a:spcPts val="0"/>
                        </a:spcBef>
                        <a:buNone/>
                      </a:pPr>
                      <a:r>
                        <a:rPr lang="en" sz="1100" dirty="0"/>
                        <a:t>7.5 %</a:t>
                      </a:r>
                    </a:p>
                  </a:txBody>
                  <a:tcPr marL="91425" marR="91425" marT="91425" marB="91425"/>
                </a:tc>
              </a:tr>
              <a:tr h="358170">
                <a:tc>
                  <a:txBody>
                    <a:bodyPr/>
                    <a:lstStyle/>
                    <a:p>
                      <a:pPr lvl="0">
                        <a:spcBef>
                          <a:spcPts val="0"/>
                        </a:spcBef>
                        <a:buNone/>
                      </a:pPr>
                      <a:r>
                        <a:rPr lang="en" sz="1100"/>
                        <a:t>35 - 64 years</a:t>
                      </a:r>
                    </a:p>
                  </a:txBody>
                  <a:tcPr marL="91425" marR="91425" marT="91425" marB="91425"/>
                </a:tc>
                <a:tc>
                  <a:txBody>
                    <a:bodyPr/>
                    <a:lstStyle/>
                    <a:p>
                      <a:pPr lvl="0">
                        <a:spcBef>
                          <a:spcPts val="0"/>
                        </a:spcBef>
                        <a:buNone/>
                      </a:pPr>
                      <a:r>
                        <a:rPr lang="en" sz="1100" dirty="0"/>
                        <a:t>7.3 %</a:t>
                      </a:r>
                    </a:p>
                  </a:txBody>
                  <a:tcPr marL="91425" marR="91425" marT="91425" marB="91425"/>
                </a:tc>
              </a:tr>
              <a:tr h="358170">
                <a:tc>
                  <a:txBody>
                    <a:bodyPr/>
                    <a:lstStyle/>
                    <a:p>
                      <a:pPr lvl="0">
                        <a:spcBef>
                          <a:spcPts val="0"/>
                        </a:spcBef>
                        <a:buNone/>
                      </a:pPr>
                      <a:r>
                        <a:rPr lang="en" sz="1100"/>
                        <a:t>65 + years</a:t>
                      </a:r>
                    </a:p>
                  </a:txBody>
                  <a:tcPr marL="91425" marR="91425" marT="91425" marB="91425"/>
                </a:tc>
                <a:tc>
                  <a:txBody>
                    <a:bodyPr/>
                    <a:lstStyle/>
                    <a:p>
                      <a:pPr lvl="0">
                        <a:spcBef>
                          <a:spcPts val="0"/>
                        </a:spcBef>
                        <a:buNone/>
                      </a:pPr>
                      <a:r>
                        <a:rPr lang="en" sz="1100" dirty="0"/>
                        <a:t>6.9 %</a:t>
                      </a:r>
                    </a:p>
                  </a:txBody>
                  <a:tcPr marL="91425" marR="91425" marT="91425" marB="91425"/>
                </a:tc>
              </a:tr>
            </a:tbl>
          </a:graphicData>
        </a:graphic>
      </p:graphicFrame>
      <p:sp>
        <p:nvSpPr>
          <p:cNvPr id="162" name="Shape 162"/>
          <p:cNvSpPr txBox="1"/>
          <p:nvPr/>
        </p:nvSpPr>
        <p:spPr>
          <a:xfrm>
            <a:off x="304800" y="4016250"/>
            <a:ext cx="5752800" cy="311400"/>
          </a:xfrm>
          <a:prstGeom prst="rect">
            <a:avLst/>
          </a:prstGeom>
          <a:noFill/>
          <a:ln>
            <a:noFill/>
          </a:ln>
        </p:spPr>
        <p:txBody>
          <a:bodyPr lIns="91425" tIns="91425" rIns="91425" bIns="91425" anchor="t" anchorCtr="0">
            <a:noAutofit/>
          </a:bodyPr>
          <a:lstStyle/>
          <a:p>
            <a:pPr lvl="0">
              <a:spcBef>
                <a:spcPts val="0"/>
              </a:spcBef>
              <a:buNone/>
            </a:pPr>
            <a:r>
              <a:rPr lang="en" dirty="0"/>
              <a:t>Asthma can be thought to just be a childhood disease, this isn’t really the case. It’s a childhood diagnosis but follows you through your life.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3200" dirty="0"/>
              <a:t>Distribution of the disease</a:t>
            </a:r>
          </a:p>
        </p:txBody>
      </p:sp>
      <p:pic>
        <p:nvPicPr>
          <p:cNvPr id="168" name="Shape 168"/>
          <p:cNvPicPr preferRelativeResize="0"/>
          <p:nvPr/>
        </p:nvPicPr>
        <p:blipFill>
          <a:blip r:embed="rId3">
            <a:alphaModFix/>
          </a:blip>
          <a:stretch>
            <a:fillRect/>
          </a:stretch>
        </p:blipFill>
        <p:spPr>
          <a:xfrm>
            <a:off x="4786749" y="1683425"/>
            <a:ext cx="3290451" cy="2336125"/>
          </a:xfrm>
          <a:prstGeom prst="rect">
            <a:avLst/>
          </a:prstGeom>
          <a:noFill/>
          <a:ln>
            <a:noFill/>
          </a:ln>
        </p:spPr>
      </p:pic>
      <p:sp>
        <p:nvSpPr>
          <p:cNvPr id="169" name="Shape 169"/>
          <p:cNvSpPr txBox="1"/>
          <p:nvPr/>
        </p:nvSpPr>
        <p:spPr>
          <a:xfrm>
            <a:off x="5351050" y="472100"/>
            <a:ext cx="3541500" cy="1076700"/>
          </a:xfrm>
          <a:prstGeom prst="rect">
            <a:avLst/>
          </a:prstGeom>
          <a:noFill/>
          <a:ln>
            <a:noFill/>
          </a:ln>
        </p:spPr>
        <p:txBody>
          <a:bodyPr lIns="91425" tIns="91425" rIns="91425" bIns="91425" anchor="t" anchorCtr="0">
            <a:noAutofit/>
          </a:bodyPr>
          <a:lstStyle/>
          <a:p>
            <a:pPr lvl="0">
              <a:spcBef>
                <a:spcPts val="0"/>
              </a:spcBef>
              <a:buNone/>
            </a:pPr>
            <a:r>
              <a:rPr lang="en" sz="800" dirty="0" smtClean="0">
                <a:latin typeface="+mn-lt"/>
              </a:rPr>
              <a:t>Generally </a:t>
            </a:r>
            <a:r>
              <a:rPr lang="en" sz="800" dirty="0">
                <a:latin typeface="+mn-lt"/>
              </a:rPr>
              <a:t>higher in the Northeast region of the US. </a:t>
            </a:r>
          </a:p>
          <a:p>
            <a:pPr lvl="0">
              <a:spcBef>
                <a:spcPts val="0"/>
              </a:spcBef>
              <a:buNone/>
            </a:pPr>
            <a:r>
              <a:rPr lang="en" sz="800" dirty="0">
                <a:latin typeface="+mn-lt"/>
              </a:rPr>
              <a:t>→ could be attributed to higher air pollution (ozone and PM2.5)</a:t>
            </a:r>
          </a:p>
          <a:p>
            <a:pPr lvl="0">
              <a:spcBef>
                <a:spcPts val="0"/>
              </a:spcBef>
              <a:buNone/>
            </a:pPr>
            <a:r>
              <a:rPr lang="en" sz="800" dirty="0">
                <a:latin typeface="+mn-lt"/>
              </a:rPr>
              <a:t>→ cold air can trigger an asthma attack as well BUT so can hot and humid conditions</a:t>
            </a:r>
          </a:p>
          <a:p>
            <a:pPr lvl="0">
              <a:spcBef>
                <a:spcPts val="0"/>
              </a:spcBef>
              <a:buNone/>
            </a:pPr>
            <a:endParaRPr sz="800" dirty="0"/>
          </a:p>
        </p:txBody>
      </p:sp>
      <p:pic>
        <p:nvPicPr>
          <p:cNvPr id="170" name="Shape 170" descr=" Adults with asthma in the US, 2009. Asthma among adults increased significantly from 2001 to 2009 in 22 states and the District of Columbia."/>
          <p:cNvPicPr preferRelativeResize="0"/>
          <p:nvPr/>
        </p:nvPicPr>
        <p:blipFill>
          <a:blip r:embed="rId4">
            <a:alphaModFix/>
          </a:blip>
          <a:stretch>
            <a:fillRect/>
          </a:stretch>
        </p:blipFill>
        <p:spPr>
          <a:xfrm>
            <a:off x="230025" y="1598825"/>
            <a:ext cx="3656176" cy="2115925"/>
          </a:xfrm>
          <a:prstGeom prst="rect">
            <a:avLst/>
          </a:prstGeom>
          <a:noFill/>
          <a:ln>
            <a:noFill/>
          </a:ln>
        </p:spPr>
      </p:pic>
      <p:sp>
        <p:nvSpPr>
          <p:cNvPr id="171" name="Shape 171"/>
          <p:cNvSpPr txBox="1"/>
          <p:nvPr/>
        </p:nvSpPr>
        <p:spPr>
          <a:xfrm>
            <a:off x="481425" y="1172970"/>
            <a:ext cx="2990100" cy="259500"/>
          </a:xfrm>
          <a:prstGeom prst="rect">
            <a:avLst/>
          </a:prstGeom>
          <a:noFill/>
          <a:ln>
            <a:noFill/>
          </a:ln>
        </p:spPr>
        <p:txBody>
          <a:bodyPr lIns="91425" tIns="91425" rIns="91425" bIns="91425" anchor="t" anchorCtr="0">
            <a:noAutofit/>
          </a:bodyPr>
          <a:lstStyle/>
          <a:p>
            <a:pPr lvl="0">
              <a:spcBef>
                <a:spcPts val="0"/>
              </a:spcBef>
              <a:buNone/>
            </a:pPr>
            <a:r>
              <a:rPr lang="en" dirty="0">
                <a:latin typeface="+mn-lt"/>
              </a:rPr>
              <a:t>Adults with Asthma in the US, 2009</a:t>
            </a:r>
          </a:p>
        </p:txBody>
      </p:sp>
      <p:sp>
        <p:nvSpPr>
          <p:cNvPr id="172" name="Shape 172"/>
          <p:cNvSpPr txBox="1"/>
          <p:nvPr/>
        </p:nvSpPr>
        <p:spPr>
          <a:xfrm>
            <a:off x="304800" y="3850607"/>
            <a:ext cx="3087900" cy="188100"/>
          </a:xfrm>
          <a:prstGeom prst="rect">
            <a:avLst/>
          </a:prstGeom>
          <a:noFill/>
          <a:ln>
            <a:noFill/>
          </a:ln>
        </p:spPr>
        <p:txBody>
          <a:bodyPr lIns="91425" tIns="91425" rIns="91425" bIns="91425" anchor="t" anchorCtr="0">
            <a:noAutofit/>
          </a:bodyPr>
          <a:lstStyle/>
          <a:p>
            <a:pPr lvl="0">
              <a:spcBef>
                <a:spcPts val="0"/>
              </a:spcBef>
              <a:buNone/>
            </a:pPr>
            <a:r>
              <a:rPr lang="en" sz="800" dirty="0">
                <a:latin typeface="+mn-lt"/>
              </a:rPr>
              <a:t>Source: Behavioral Risk Factor Surveillance System, 2009</a:t>
            </a:r>
          </a:p>
        </p:txBody>
      </p:sp>
      <p:sp>
        <p:nvSpPr>
          <p:cNvPr id="173" name="Shape 173"/>
          <p:cNvSpPr txBox="1"/>
          <p:nvPr/>
        </p:nvSpPr>
        <p:spPr>
          <a:xfrm>
            <a:off x="4728400" y="1321700"/>
            <a:ext cx="3749100" cy="227100"/>
          </a:xfrm>
          <a:prstGeom prst="rect">
            <a:avLst/>
          </a:prstGeom>
          <a:noFill/>
          <a:ln>
            <a:noFill/>
          </a:ln>
        </p:spPr>
        <p:txBody>
          <a:bodyPr lIns="91425" tIns="91425" rIns="91425" bIns="91425" anchor="t" anchorCtr="0">
            <a:noAutofit/>
          </a:bodyPr>
          <a:lstStyle/>
          <a:p>
            <a:pPr lvl="0">
              <a:spcBef>
                <a:spcPts val="0"/>
              </a:spcBef>
              <a:buClr>
                <a:schemeClr val="dk1"/>
              </a:buClr>
              <a:buSzPct val="91666"/>
              <a:buFont typeface="Arial"/>
              <a:buNone/>
            </a:pPr>
            <a:r>
              <a:rPr lang="en" sz="1200" dirty="0">
                <a:solidFill>
                  <a:schemeClr val="dk1"/>
                </a:solidFill>
                <a:latin typeface="+mn-lt"/>
              </a:rPr>
              <a:t>Childhood asthma prevalence in the US, 2001-2005</a:t>
            </a:r>
          </a:p>
        </p:txBody>
      </p:sp>
      <p:sp>
        <p:nvSpPr>
          <p:cNvPr id="174" name="Shape 174"/>
          <p:cNvSpPr txBox="1"/>
          <p:nvPr/>
        </p:nvSpPr>
        <p:spPr>
          <a:xfrm>
            <a:off x="4933379" y="4120341"/>
            <a:ext cx="3735900" cy="435900"/>
          </a:xfrm>
          <a:prstGeom prst="rect">
            <a:avLst/>
          </a:prstGeom>
          <a:noFill/>
          <a:ln>
            <a:noFill/>
          </a:ln>
        </p:spPr>
        <p:txBody>
          <a:bodyPr lIns="91425" tIns="91425" rIns="91425" bIns="91425" anchor="t" anchorCtr="0">
            <a:noAutofit/>
          </a:bodyPr>
          <a:lstStyle/>
          <a:p>
            <a:pPr lvl="0">
              <a:spcBef>
                <a:spcPts val="0"/>
              </a:spcBef>
              <a:buNone/>
            </a:pPr>
            <a:r>
              <a:rPr lang="en" sz="800" dirty="0">
                <a:latin typeface="+mn-lt"/>
              </a:rPr>
              <a:t>Source:</a:t>
            </a:r>
            <a:r>
              <a:rPr lang="en" sz="800" dirty="0">
                <a:solidFill>
                  <a:schemeClr val="dk1"/>
                </a:solidFill>
                <a:latin typeface="+mn-lt"/>
              </a:rPr>
              <a:t> CDC/ NCHS, National Health Interview Survey, annual average for the period 2001-2005</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242999" y="209550"/>
            <a:ext cx="8520600" cy="572700"/>
          </a:xfrm>
          <a:prstGeom prst="rect">
            <a:avLst/>
          </a:prstGeom>
        </p:spPr>
        <p:txBody>
          <a:bodyPr lIns="91425" tIns="91425" rIns="91425" bIns="91425" anchor="t" anchorCtr="0">
            <a:noAutofit/>
          </a:bodyPr>
          <a:lstStyle/>
          <a:p>
            <a:pPr lvl="0" algn="ctr">
              <a:spcBef>
                <a:spcPts val="0"/>
              </a:spcBef>
              <a:buNone/>
            </a:pPr>
            <a:r>
              <a:rPr lang="en" sz="2400" dirty="0"/>
              <a:t>VA Distribution of Asthma</a:t>
            </a:r>
          </a:p>
        </p:txBody>
      </p:sp>
      <p:pic>
        <p:nvPicPr>
          <p:cNvPr id="180" name="Shape 180"/>
          <p:cNvPicPr preferRelativeResize="0"/>
          <p:nvPr/>
        </p:nvPicPr>
        <p:blipFill>
          <a:blip r:embed="rId3">
            <a:alphaModFix/>
          </a:blip>
          <a:stretch>
            <a:fillRect/>
          </a:stretch>
        </p:blipFill>
        <p:spPr>
          <a:xfrm>
            <a:off x="849799" y="1217699"/>
            <a:ext cx="3331724" cy="1943800"/>
          </a:xfrm>
          <a:prstGeom prst="rect">
            <a:avLst/>
          </a:prstGeom>
          <a:noFill/>
          <a:ln>
            <a:noFill/>
          </a:ln>
        </p:spPr>
      </p:pic>
      <p:pic>
        <p:nvPicPr>
          <p:cNvPr id="181" name="Shape 181"/>
          <p:cNvPicPr preferRelativeResize="0"/>
          <p:nvPr/>
        </p:nvPicPr>
        <p:blipFill>
          <a:blip r:embed="rId4">
            <a:alphaModFix/>
          </a:blip>
          <a:stretch>
            <a:fillRect/>
          </a:stretch>
        </p:blipFill>
        <p:spPr>
          <a:xfrm>
            <a:off x="4734850" y="1219850"/>
            <a:ext cx="3331725" cy="1941641"/>
          </a:xfrm>
          <a:prstGeom prst="rect">
            <a:avLst/>
          </a:prstGeom>
          <a:noFill/>
          <a:ln>
            <a:noFill/>
          </a:ln>
        </p:spPr>
      </p:pic>
      <p:pic>
        <p:nvPicPr>
          <p:cNvPr id="182" name="Shape 182"/>
          <p:cNvPicPr preferRelativeResize="0"/>
          <p:nvPr/>
        </p:nvPicPr>
        <p:blipFill>
          <a:blip r:embed="rId5">
            <a:alphaModFix/>
          </a:blip>
          <a:stretch>
            <a:fillRect/>
          </a:stretch>
        </p:blipFill>
        <p:spPr>
          <a:xfrm>
            <a:off x="70262" y="4182150"/>
            <a:ext cx="8866074" cy="866439"/>
          </a:xfrm>
          <a:prstGeom prst="rect">
            <a:avLst/>
          </a:prstGeom>
          <a:noFill/>
          <a:ln>
            <a:noFill/>
          </a:ln>
        </p:spPr>
      </p:pic>
      <p:pic>
        <p:nvPicPr>
          <p:cNvPr id="183" name="Shape 183"/>
          <p:cNvPicPr preferRelativeResize="0"/>
          <p:nvPr/>
        </p:nvPicPr>
        <p:blipFill>
          <a:blip r:embed="rId6">
            <a:alphaModFix/>
          </a:blip>
          <a:stretch>
            <a:fillRect/>
          </a:stretch>
        </p:blipFill>
        <p:spPr>
          <a:xfrm>
            <a:off x="114712" y="3238600"/>
            <a:ext cx="8914565" cy="866450"/>
          </a:xfrm>
          <a:prstGeom prst="rect">
            <a:avLst/>
          </a:prstGeom>
          <a:noFill/>
          <a:ln>
            <a:noFill/>
          </a:ln>
        </p:spPr>
      </p:pic>
      <p:sp>
        <p:nvSpPr>
          <p:cNvPr id="184" name="Shape 184"/>
          <p:cNvSpPr txBox="1"/>
          <p:nvPr/>
        </p:nvSpPr>
        <p:spPr>
          <a:xfrm>
            <a:off x="196325" y="608575"/>
            <a:ext cx="8832900" cy="531900"/>
          </a:xfrm>
          <a:prstGeom prst="rect">
            <a:avLst/>
          </a:prstGeom>
          <a:noFill/>
          <a:ln>
            <a:noFill/>
          </a:ln>
        </p:spPr>
        <p:txBody>
          <a:bodyPr lIns="91425" tIns="91425" rIns="91425" bIns="91425" anchor="t" anchorCtr="0">
            <a:noAutofit/>
          </a:bodyPr>
          <a:lstStyle/>
          <a:p>
            <a:pPr lvl="0">
              <a:spcBef>
                <a:spcPts val="0"/>
              </a:spcBef>
              <a:buNone/>
            </a:pPr>
            <a:r>
              <a:rPr lang="en" sz="1200" dirty="0">
                <a:latin typeface="+mn-lt"/>
              </a:rPr>
              <a:t>In 2010, 788,458 adults in VA reported having been told by a physician that they had been diagnosed with asthma; this represents 12.8% of total population (this isn’t including the child population)</a:t>
            </a:r>
          </a:p>
        </p:txBody>
      </p:sp>
      <p:sp>
        <p:nvSpPr>
          <p:cNvPr id="185" name="Shape 185"/>
          <p:cNvSpPr txBox="1"/>
          <p:nvPr/>
        </p:nvSpPr>
        <p:spPr>
          <a:xfrm>
            <a:off x="2957675" y="1219850"/>
            <a:ext cx="480000" cy="188100"/>
          </a:xfrm>
          <a:prstGeom prst="rect">
            <a:avLst/>
          </a:prstGeom>
          <a:solidFill>
            <a:schemeClr val="lt1"/>
          </a:solidFill>
          <a:ln>
            <a:noFill/>
          </a:ln>
        </p:spPr>
        <p:txBody>
          <a:bodyPr lIns="91425" tIns="91425" rIns="91425" bIns="91425" anchor="t" anchorCtr="0">
            <a:noAutofit/>
          </a:bodyPr>
          <a:lstStyle/>
          <a:p>
            <a:pPr lvl="0">
              <a:spcBef>
                <a:spcPts val="0"/>
              </a:spcBef>
              <a:buNone/>
            </a:pPr>
            <a:r>
              <a:rPr lang="en" sz="600"/>
              <a:t>Asthma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smtClean="0"/>
              <a:t>COPD</a:t>
            </a:r>
            <a:endParaRPr lang="en-US" dirty="0"/>
          </a:p>
        </p:txBody>
      </p:sp>
    </p:spTree>
    <p:extLst>
      <p:ext uri="{BB962C8B-B14F-4D97-AF65-F5344CB8AC3E}">
        <p14:creationId xmlns:p14="http://schemas.microsoft.com/office/powerpoint/2010/main" val="3913963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smtClean="0"/>
              <a:t>HOW IT HINDERS YOUR LIFE</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2800" dirty="0"/>
              <a:t>Physical/Mental Limitations Imposed by the Disease</a:t>
            </a:r>
          </a:p>
        </p:txBody>
      </p:sp>
      <p:sp>
        <p:nvSpPr>
          <p:cNvPr id="191" name="Shape 191"/>
          <p:cNvSpPr txBox="1">
            <a:spLocks noGrp="1"/>
          </p:cNvSpPr>
          <p:nvPr>
            <p:ph type="body" idx="1"/>
          </p:nvPr>
        </p:nvSpPr>
        <p:spPr>
          <a:xfrm>
            <a:off x="311700" y="2746975"/>
            <a:ext cx="8520600" cy="1821900"/>
          </a:xfrm>
          <a:prstGeom prst="rect">
            <a:avLst/>
          </a:prstGeom>
        </p:spPr>
        <p:txBody>
          <a:bodyPr lIns="91425" tIns="91425" rIns="91425" bIns="91425" anchor="t" anchorCtr="0">
            <a:noAutofit/>
          </a:bodyPr>
          <a:lstStyle/>
          <a:p>
            <a:pPr marL="457200" lvl="0" indent="-317500" rtl="0">
              <a:lnSpc>
                <a:spcPct val="100000"/>
              </a:lnSpc>
              <a:spcBef>
                <a:spcPts val="0"/>
              </a:spcBef>
              <a:spcAft>
                <a:spcPts val="0"/>
              </a:spcAft>
              <a:buSzPct val="100000"/>
            </a:pPr>
            <a:r>
              <a:rPr lang="en" sz="1100" dirty="0"/>
              <a:t>Looked at asthma-specific Health-related Quality of Life (HRQL) as experienced by primary school-aged asthmatic children</a:t>
            </a:r>
          </a:p>
          <a:p>
            <a:pPr marL="457200" lvl="0" indent="-317500" rtl="0">
              <a:lnSpc>
                <a:spcPct val="100000"/>
              </a:lnSpc>
              <a:spcBef>
                <a:spcPts val="0"/>
              </a:spcBef>
              <a:spcAft>
                <a:spcPts val="0"/>
              </a:spcAft>
              <a:buSzPct val="100000"/>
            </a:pPr>
            <a:r>
              <a:rPr lang="en" sz="1100" dirty="0"/>
              <a:t>5 focus groups interviewed and found that asthma influenced the life of children:</a:t>
            </a:r>
          </a:p>
          <a:p>
            <a:pPr marL="914400" lvl="1" indent="-317500" rtl="0">
              <a:lnSpc>
                <a:spcPct val="100000"/>
              </a:lnSpc>
              <a:spcBef>
                <a:spcPts val="0"/>
              </a:spcBef>
              <a:spcAft>
                <a:spcPts val="0"/>
              </a:spcAft>
              <a:buSzPct val="100000"/>
            </a:pPr>
            <a:r>
              <a:rPr lang="en" sz="1100" dirty="0"/>
              <a:t>Physically</a:t>
            </a:r>
            <a:r>
              <a:rPr lang="en" sz="1800" dirty="0"/>
              <a:t>, </a:t>
            </a:r>
            <a:r>
              <a:rPr lang="en" sz="1200" dirty="0"/>
              <a:t>e</a:t>
            </a:r>
            <a:r>
              <a:rPr lang="en" sz="1100" dirty="0"/>
              <a:t>motionally, &amp; </a:t>
            </a:r>
            <a:r>
              <a:rPr lang="en" sz="1200" dirty="0"/>
              <a:t>s</a:t>
            </a:r>
            <a:r>
              <a:rPr lang="en" sz="1100" dirty="0"/>
              <a:t>ocially</a:t>
            </a:r>
          </a:p>
          <a:p>
            <a:pPr marL="914400" lvl="1" indent="-228600" rtl="0">
              <a:lnSpc>
                <a:spcPct val="100000"/>
              </a:lnSpc>
              <a:spcBef>
                <a:spcPts val="0"/>
              </a:spcBef>
              <a:spcAft>
                <a:spcPts val="0"/>
              </a:spcAft>
            </a:pPr>
            <a:r>
              <a:rPr lang="en" sz="1200" dirty="0"/>
              <a:t>What affected HRQL most was:</a:t>
            </a:r>
          </a:p>
          <a:p>
            <a:pPr marL="1371600" lvl="2" indent="-228600" rtl="0">
              <a:lnSpc>
                <a:spcPct val="100000"/>
              </a:lnSpc>
              <a:spcBef>
                <a:spcPts val="0"/>
              </a:spcBef>
              <a:spcAft>
                <a:spcPts val="0"/>
              </a:spcAft>
            </a:pPr>
            <a:r>
              <a:rPr lang="en" sz="1100" dirty="0"/>
              <a:t>Peer Relationships (Being Bullied), Dependence of Medication, Shortness of Breath, Cough, Limitation of Activities, &amp; Limitations due to the response on cigarette smoke </a:t>
            </a:r>
            <a:r>
              <a:rPr lang="en" sz="1100" dirty="0" smtClean="0"/>
              <a:t>exposure</a:t>
            </a:r>
          </a:p>
          <a:p>
            <a:pPr marL="1143000" lvl="2" indent="0" rtl="0">
              <a:lnSpc>
                <a:spcPct val="100000"/>
              </a:lnSpc>
              <a:spcBef>
                <a:spcPts val="0"/>
              </a:spcBef>
              <a:spcAft>
                <a:spcPts val="0"/>
              </a:spcAft>
              <a:buNone/>
            </a:pPr>
            <a:endParaRPr lang="en" sz="1100" dirty="0"/>
          </a:p>
          <a:p>
            <a:pPr lvl="0" rtl="0">
              <a:lnSpc>
                <a:spcPct val="100000"/>
              </a:lnSpc>
              <a:spcBef>
                <a:spcPts val="0"/>
              </a:spcBef>
              <a:spcAft>
                <a:spcPts val="0"/>
              </a:spcAft>
              <a:buNone/>
            </a:pPr>
            <a:r>
              <a:rPr lang="en" sz="1050" dirty="0">
                <a:solidFill>
                  <a:schemeClr val="dk1"/>
                </a:solidFill>
              </a:rPr>
              <a:t>Source: </a:t>
            </a:r>
            <a:r>
              <a:rPr lang="en" sz="1050" u="sng" dirty="0">
                <a:solidFill>
                  <a:schemeClr val="hlink"/>
                </a:solidFill>
                <a:hlinkClick r:id="rId3"/>
              </a:rPr>
              <a:t>https://www.ncbi.nlm.nih.gov/pmc/articles/PMC2823668/</a:t>
            </a:r>
            <a:r>
              <a:rPr lang="en" sz="1050" dirty="0">
                <a:solidFill>
                  <a:schemeClr val="dk1"/>
                </a:solidFill>
              </a:rPr>
              <a:t> </a:t>
            </a:r>
          </a:p>
          <a:p>
            <a:pPr marL="0" lvl="0" indent="0" rtl="0">
              <a:lnSpc>
                <a:spcPct val="100000"/>
              </a:lnSpc>
              <a:spcBef>
                <a:spcPts val="0"/>
              </a:spcBef>
              <a:spcAft>
                <a:spcPts val="0"/>
              </a:spcAft>
              <a:buNone/>
            </a:pPr>
            <a:endParaRPr dirty="0"/>
          </a:p>
        </p:txBody>
      </p:sp>
      <p:pic>
        <p:nvPicPr>
          <p:cNvPr id="192" name="Shape 192"/>
          <p:cNvPicPr preferRelativeResize="0"/>
          <p:nvPr/>
        </p:nvPicPr>
        <p:blipFill>
          <a:blip r:embed="rId4">
            <a:alphaModFix/>
          </a:blip>
          <a:stretch>
            <a:fillRect/>
          </a:stretch>
        </p:blipFill>
        <p:spPr>
          <a:xfrm>
            <a:off x="1704000" y="1017725"/>
            <a:ext cx="5178549" cy="1503449"/>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sz="2800" dirty="0"/>
              <a:t>Physical/Mental Limitations Imposed by the Disease</a:t>
            </a:r>
          </a:p>
        </p:txBody>
      </p:sp>
      <p:sp>
        <p:nvSpPr>
          <p:cNvPr id="198" name="Shape 198"/>
          <p:cNvSpPr txBox="1">
            <a:spLocks noGrp="1"/>
          </p:cNvSpPr>
          <p:nvPr>
            <p:ph type="body" idx="1"/>
          </p:nvPr>
        </p:nvSpPr>
        <p:spPr>
          <a:xfrm>
            <a:off x="311700" y="1152475"/>
            <a:ext cx="8520600" cy="4251600"/>
          </a:xfrm>
          <a:prstGeom prst="rect">
            <a:avLst/>
          </a:prstGeom>
        </p:spPr>
        <p:txBody>
          <a:bodyPr lIns="91425" tIns="91425" rIns="91425" bIns="91425" anchor="t" anchorCtr="0">
            <a:noAutofit/>
          </a:bodyPr>
          <a:lstStyle/>
          <a:p>
            <a:pPr lvl="0">
              <a:spcBef>
                <a:spcPts val="0"/>
              </a:spcBef>
              <a:buNone/>
            </a:pPr>
            <a:r>
              <a:rPr lang="en" sz="2000" dirty="0"/>
              <a:t>Many people do find that symptoms do improve over time with reduced frequency of asthma attacks. HOWEVER, serious complications can develop that make adult life difficult as well</a:t>
            </a:r>
            <a:r>
              <a:rPr lang="en" sz="2000" dirty="0" smtClean="0"/>
              <a:t>:</a:t>
            </a:r>
          </a:p>
          <a:p>
            <a:pPr lvl="0">
              <a:spcBef>
                <a:spcPts val="0"/>
              </a:spcBef>
              <a:buNone/>
            </a:pPr>
            <a:endParaRPr lang="en" sz="2000" dirty="0"/>
          </a:p>
          <a:p>
            <a:pPr marL="457200" lvl="0" indent="-228600" rtl="0">
              <a:spcBef>
                <a:spcPts val="0"/>
              </a:spcBef>
            </a:pPr>
            <a:r>
              <a:rPr lang="en" sz="1800" dirty="0"/>
              <a:t>Decreased ability to carry out activities of daily living including exercise</a:t>
            </a:r>
          </a:p>
          <a:p>
            <a:pPr marL="457200" lvl="0" indent="-228600" rtl="0">
              <a:spcBef>
                <a:spcPts val="0"/>
              </a:spcBef>
            </a:pPr>
            <a:r>
              <a:rPr lang="en" sz="1800" dirty="0"/>
              <a:t>Impact on sleep due to attacks at night time</a:t>
            </a:r>
          </a:p>
          <a:p>
            <a:pPr marL="457200" lvl="0" indent="-228600" rtl="0">
              <a:spcBef>
                <a:spcPts val="0"/>
              </a:spcBef>
            </a:pPr>
            <a:r>
              <a:rPr lang="en" sz="1800" dirty="0"/>
              <a:t>Long term reduction in lung function</a:t>
            </a:r>
          </a:p>
          <a:p>
            <a:pPr marL="457200" lvl="0" indent="-228600" rtl="0">
              <a:spcBef>
                <a:spcPts val="0"/>
              </a:spcBef>
            </a:pPr>
            <a:r>
              <a:rPr lang="en" sz="1800" dirty="0"/>
              <a:t>Persistent cough</a:t>
            </a:r>
          </a:p>
          <a:p>
            <a:pPr marL="457200" lvl="0" indent="-228600" rtl="0">
              <a:spcBef>
                <a:spcPts val="0"/>
              </a:spcBef>
            </a:pPr>
            <a:r>
              <a:rPr lang="en" sz="1800" dirty="0"/>
              <a:t>Difficult breathing (some requiring a ventilator)</a:t>
            </a:r>
          </a:p>
          <a:p>
            <a:pPr marL="457200" lvl="0" indent="-228600" rtl="0">
              <a:spcBef>
                <a:spcPts val="0"/>
              </a:spcBef>
            </a:pPr>
            <a:r>
              <a:rPr lang="en" sz="1800" dirty="0" smtClean="0"/>
              <a:t>Death</a:t>
            </a:r>
          </a:p>
          <a:p>
            <a:pPr marL="228600" lvl="0" indent="0" rtl="0">
              <a:spcBef>
                <a:spcPts val="0"/>
              </a:spcBef>
              <a:buNone/>
            </a:pPr>
            <a:endParaRPr lang="en" sz="1800" dirty="0"/>
          </a:p>
          <a:p>
            <a:pPr lvl="0">
              <a:spcBef>
                <a:spcPts val="0"/>
              </a:spcBef>
              <a:buNone/>
            </a:pPr>
            <a:r>
              <a:rPr lang="en" sz="800" dirty="0"/>
              <a:t>Source: Virginia Department of Health http://www.vdh.virginia.gov/content/uploads/sites/94/2016/07/AsthmaBurdenReport.pdf</a:t>
            </a:r>
          </a:p>
        </p:txBody>
      </p:sp>
      <p:pic>
        <p:nvPicPr>
          <p:cNvPr id="199" name="Shape 199"/>
          <p:cNvPicPr preferRelativeResize="0"/>
          <p:nvPr/>
        </p:nvPicPr>
        <p:blipFill>
          <a:blip r:embed="rId3">
            <a:alphaModFix/>
          </a:blip>
          <a:stretch>
            <a:fillRect/>
          </a:stretch>
        </p:blipFill>
        <p:spPr>
          <a:xfrm>
            <a:off x="6520675" y="3068424"/>
            <a:ext cx="2311625" cy="1464025"/>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smtClean="0"/>
              <a:t>ECONOMIC BURDEN</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201425" y="291875"/>
            <a:ext cx="8520600" cy="572700"/>
          </a:xfrm>
          <a:prstGeom prst="rect">
            <a:avLst/>
          </a:prstGeom>
        </p:spPr>
        <p:txBody>
          <a:bodyPr lIns="91425" tIns="91425" rIns="91425" bIns="91425" anchor="t" anchorCtr="0">
            <a:noAutofit/>
          </a:bodyPr>
          <a:lstStyle/>
          <a:p>
            <a:pPr lvl="0">
              <a:spcBef>
                <a:spcPts val="0"/>
              </a:spcBef>
              <a:buNone/>
            </a:pPr>
            <a:r>
              <a:rPr lang="en" sz="2400"/>
              <a:t>Financial Impact Upon the Healthcare System</a:t>
            </a:r>
          </a:p>
        </p:txBody>
      </p:sp>
      <p:sp>
        <p:nvSpPr>
          <p:cNvPr id="205" name="Shape 205"/>
          <p:cNvSpPr txBox="1">
            <a:spLocks noGrp="1"/>
          </p:cNvSpPr>
          <p:nvPr>
            <p:ph type="body" idx="1"/>
          </p:nvPr>
        </p:nvSpPr>
        <p:spPr>
          <a:xfrm>
            <a:off x="311700" y="1070200"/>
            <a:ext cx="6057600" cy="3498900"/>
          </a:xfrm>
          <a:prstGeom prst="rect">
            <a:avLst/>
          </a:prstGeom>
        </p:spPr>
        <p:txBody>
          <a:bodyPr lIns="91425" tIns="91425" rIns="91425" bIns="91425" anchor="t" anchorCtr="0">
            <a:noAutofit/>
          </a:bodyPr>
          <a:lstStyle/>
          <a:p>
            <a:pPr lvl="0" rtl="0">
              <a:spcBef>
                <a:spcPts val="0"/>
              </a:spcBef>
              <a:buNone/>
            </a:pPr>
            <a:r>
              <a:rPr lang="en" sz="1600" dirty="0"/>
              <a:t>In 2013:</a:t>
            </a:r>
          </a:p>
          <a:p>
            <a:pPr marL="457200" lvl="0" indent="-317500" rtl="0">
              <a:spcBef>
                <a:spcPts val="0"/>
              </a:spcBef>
              <a:buSzPct val="100000"/>
            </a:pPr>
            <a:r>
              <a:rPr lang="en" sz="1600" dirty="0"/>
              <a:t>Asthma - Costs the US roughly $56 billion each year </a:t>
            </a:r>
          </a:p>
          <a:p>
            <a:pPr marL="457200" lvl="0" indent="-317500" rtl="0">
              <a:spcBef>
                <a:spcPts val="0"/>
              </a:spcBef>
              <a:buSzPct val="100000"/>
            </a:pPr>
            <a:r>
              <a:rPr lang="en" sz="1600" dirty="0"/>
              <a:t>COPD - Costs the US roughly $50 billion* each year </a:t>
            </a:r>
          </a:p>
          <a:p>
            <a:pPr lvl="0" rtl="0">
              <a:spcBef>
                <a:spcPts val="0"/>
              </a:spcBef>
              <a:buNone/>
            </a:pPr>
            <a:r>
              <a:rPr lang="en" sz="1600" dirty="0"/>
              <a:t>In 2013:</a:t>
            </a:r>
          </a:p>
          <a:p>
            <a:pPr marL="457200" lvl="0" indent="-317500" rtl="0">
              <a:spcBef>
                <a:spcPts val="0"/>
              </a:spcBef>
              <a:buSzPct val="100000"/>
            </a:pPr>
            <a:r>
              <a:rPr lang="en" sz="1600" dirty="0"/>
              <a:t>$1,039 each year to manage asthma for one child</a:t>
            </a:r>
          </a:p>
          <a:p>
            <a:pPr marL="457200" lvl="0" indent="-317500" rtl="0">
              <a:spcBef>
                <a:spcPts val="0"/>
              </a:spcBef>
              <a:buSzPct val="100000"/>
            </a:pPr>
            <a:r>
              <a:rPr lang="en" sz="1600" dirty="0"/>
              <a:t>$4,000 each for the average COPD patient</a:t>
            </a:r>
          </a:p>
          <a:p>
            <a:pPr lvl="0" rtl="0">
              <a:spcBef>
                <a:spcPts val="0"/>
              </a:spcBef>
              <a:buNone/>
            </a:pPr>
            <a:r>
              <a:rPr lang="en" sz="1600" dirty="0"/>
              <a:t>In 2008, asthma caused:</a:t>
            </a:r>
          </a:p>
          <a:p>
            <a:pPr marL="457200" lvl="0" indent="-317500" rtl="0">
              <a:spcBef>
                <a:spcPts val="0"/>
              </a:spcBef>
              <a:buSzPct val="100000"/>
            </a:pPr>
            <a:r>
              <a:rPr lang="en" sz="1600" dirty="0"/>
              <a:t>10.5 million days of missed school days</a:t>
            </a:r>
          </a:p>
          <a:p>
            <a:pPr marL="457200" lvl="0" indent="-317500" rtl="0">
              <a:spcBef>
                <a:spcPts val="0"/>
              </a:spcBef>
              <a:buSzPct val="100000"/>
            </a:pPr>
            <a:r>
              <a:rPr lang="en" sz="1600" dirty="0"/>
              <a:t>14.2 million missed work </a:t>
            </a:r>
            <a:r>
              <a:rPr lang="en" sz="1600" dirty="0" smtClean="0"/>
              <a:t>days</a:t>
            </a:r>
          </a:p>
          <a:p>
            <a:pPr marL="139700" lvl="0" indent="0" rtl="0">
              <a:spcBef>
                <a:spcPts val="0"/>
              </a:spcBef>
              <a:buSzPct val="100000"/>
              <a:buNone/>
            </a:pPr>
            <a:endParaRPr lang="en" sz="1400" dirty="0"/>
          </a:p>
          <a:p>
            <a:pPr lvl="0" rtl="0">
              <a:spcBef>
                <a:spcPts val="0"/>
              </a:spcBef>
              <a:buNone/>
            </a:pPr>
            <a:r>
              <a:rPr lang="en" sz="800" dirty="0"/>
              <a:t>Source: </a:t>
            </a:r>
            <a:r>
              <a:rPr lang="en" sz="800" u="sng" dirty="0">
                <a:solidFill>
                  <a:schemeClr val="hlink"/>
                </a:solidFill>
                <a:hlinkClick r:id="rId3"/>
              </a:rPr>
              <a:t>https://www.cdc.gov/asthma/pdfs/asthma_facts_program_grantees.pdf</a:t>
            </a:r>
            <a:r>
              <a:rPr lang="en" sz="800" dirty="0"/>
              <a:t> &amp; Guarascio, A. J., Ray, S. M., Finch, C. K., &amp; Self, T. H. (2013). The clinical and economic burden of chronic obstructive pulmonary disease in the USA. ClinicoEconomics and Outcomes Research, 5, 235-245. doi:10.2147/ceor.s34321</a:t>
            </a:r>
          </a:p>
          <a:p>
            <a:pPr lvl="0" rtl="0">
              <a:spcBef>
                <a:spcPts val="0"/>
              </a:spcBef>
              <a:buNone/>
            </a:pPr>
            <a:r>
              <a:rPr lang="en" sz="600" dirty="0"/>
              <a:t> </a:t>
            </a:r>
          </a:p>
        </p:txBody>
      </p:sp>
      <p:pic>
        <p:nvPicPr>
          <p:cNvPr id="206" name="Shape 206"/>
          <p:cNvPicPr preferRelativeResize="0"/>
          <p:nvPr/>
        </p:nvPicPr>
        <p:blipFill>
          <a:blip r:embed="rId4">
            <a:alphaModFix/>
          </a:blip>
          <a:stretch>
            <a:fillRect/>
          </a:stretch>
        </p:blipFill>
        <p:spPr>
          <a:xfrm>
            <a:off x="6858001" y="438151"/>
            <a:ext cx="1524000" cy="38100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normAutofit fontScale="90000"/>
          </a:bodyPr>
          <a:lstStyle/>
          <a:p>
            <a:pPr algn="ctr"/>
            <a:r>
              <a:rPr lang="en-US" dirty="0" smtClean="0"/>
              <a:t>Prevention &amp; interventions</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04800" y="285750"/>
            <a:ext cx="8520600" cy="572700"/>
          </a:xfrm>
          <a:prstGeom prst="rect">
            <a:avLst/>
          </a:prstGeom>
        </p:spPr>
        <p:txBody>
          <a:bodyPr lIns="91425" tIns="91425" rIns="91425" bIns="91425" anchor="t" anchorCtr="0">
            <a:noAutofit/>
          </a:bodyPr>
          <a:lstStyle/>
          <a:p>
            <a:pPr lvl="0">
              <a:spcBef>
                <a:spcPts val="0"/>
              </a:spcBef>
              <a:buNone/>
            </a:pPr>
            <a:r>
              <a:rPr lang="en" sz="4000" dirty="0"/>
              <a:t>Prevention - Community Interventions</a:t>
            </a:r>
          </a:p>
        </p:txBody>
      </p:sp>
      <p:sp>
        <p:nvSpPr>
          <p:cNvPr id="212" name="Shape 212"/>
          <p:cNvSpPr txBox="1">
            <a:spLocks noGrp="1"/>
          </p:cNvSpPr>
          <p:nvPr>
            <p:ph type="body" idx="1"/>
          </p:nvPr>
        </p:nvSpPr>
        <p:spPr>
          <a:xfrm>
            <a:off x="304800" y="971550"/>
            <a:ext cx="8679900" cy="3416400"/>
          </a:xfrm>
          <a:prstGeom prst="rect">
            <a:avLst/>
          </a:prstGeom>
        </p:spPr>
        <p:txBody>
          <a:bodyPr lIns="91425" tIns="91425" rIns="91425" bIns="91425" anchor="t" anchorCtr="0">
            <a:noAutofit/>
          </a:bodyPr>
          <a:lstStyle/>
          <a:p>
            <a:pPr marL="457200" lvl="0" indent="-317500" rtl="0">
              <a:spcBef>
                <a:spcPts val="0"/>
              </a:spcBef>
              <a:buSzPct val="100000"/>
            </a:pPr>
            <a:r>
              <a:rPr lang="en" sz="1600" dirty="0"/>
              <a:t>Home visits are beneficial in improving asthma outcomes (looking for multi-trigger, multi-component environmental exposures) (</a:t>
            </a:r>
            <a:r>
              <a:rPr lang="en" sz="1600" u="sng" dirty="0">
                <a:solidFill>
                  <a:schemeClr val="hlink"/>
                </a:solidFill>
                <a:hlinkClick r:id="rId3"/>
              </a:rPr>
              <a:t>https://www.cdc.gov/asthma/interventions/community_guide.html</a:t>
            </a:r>
            <a:r>
              <a:rPr lang="en" sz="1600" dirty="0"/>
              <a:t>) </a:t>
            </a:r>
          </a:p>
          <a:p>
            <a:pPr marL="457200" lvl="0" indent="-317500" rtl="0">
              <a:spcBef>
                <a:spcPts val="0"/>
              </a:spcBef>
              <a:buSzPct val="100000"/>
            </a:pPr>
            <a:r>
              <a:rPr lang="en" sz="1600" dirty="0"/>
              <a:t>Education </a:t>
            </a:r>
            <a:r>
              <a:rPr lang="en" sz="1600" dirty="0" smtClean="0"/>
              <a:t>efforts </a:t>
            </a:r>
            <a:r>
              <a:rPr lang="en" sz="1600" dirty="0"/>
              <a:t>in regards to self-management </a:t>
            </a:r>
            <a:r>
              <a:rPr lang="en" sz="1600" dirty="0" smtClean="0"/>
              <a:t>is not </a:t>
            </a:r>
            <a:r>
              <a:rPr lang="en" sz="1600" dirty="0"/>
              <a:t>adequate for adults with current asthma (</a:t>
            </a:r>
            <a:r>
              <a:rPr lang="en" sz="1600" u="sng" dirty="0">
                <a:solidFill>
                  <a:schemeClr val="hlink"/>
                </a:solidFill>
                <a:hlinkClick r:id="rId4"/>
              </a:rPr>
              <a:t>https://www.cdc.gov/mmwr/preview/mmwrhtml/mm5635a4.htm</a:t>
            </a:r>
            <a:r>
              <a:rPr lang="en" sz="1600" dirty="0"/>
              <a:t>)</a:t>
            </a:r>
          </a:p>
          <a:p>
            <a:pPr marL="457200" lvl="0" indent="-317500" rtl="0">
              <a:spcBef>
                <a:spcPts val="0"/>
              </a:spcBef>
              <a:buSzPct val="100000"/>
            </a:pPr>
            <a:r>
              <a:rPr lang="en" sz="1600" dirty="0"/>
              <a:t>Create asthma-friendly schools for kids! CDC developed a guide for districts and schools → (</a:t>
            </a:r>
            <a:r>
              <a:rPr lang="en" sz="1600" u="sng" dirty="0">
                <a:solidFill>
                  <a:schemeClr val="hlink"/>
                </a:solidFill>
                <a:hlinkClick r:id="rId5"/>
              </a:rPr>
              <a:t>https://www.cdc.gov/healthyschools/asthma/creatingafs/index.htm</a:t>
            </a:r>
            <a:r>
              <a:rPr lang="en" sz="1600" dirty="0"/>
              <a:t>) &amp; so did NIH → (</a:t>
            </a:r>
            <a:r>
              <a:rPr lang="en" sz="1600" u="sng" dirty="0">
                <a:solidFill>
                  <a:schemeClr val="hlink"/>
                </a:solidFill>
                <a:hlinkClick r:id="rId6"/>
              </a:rPr>
              <a:t>https://www.nhlbi.nih.gov/health-pro/resources/lung/asthma-management-school-guide</a:t>
            </a:r>
            <a:r>
              <a:rPr lang="en" sz="1600" dirty="0"/>
              <a:t>) </a:t>
            </a:r>
          </a:p>
          <a:p>
            <a:pPr marL="457200" lvl="0" indent="-317500" rtl="0">
              <a:spcBef>
                <a:spcPts val="0"/>
              </a:spcBef>
              <a:buSzPct val="100000"/>
            </a:pPr>
            <a:r>
              <a:rPr lang="en" sz="1600" dirty="0"/>
              <a:t>This site helps people with asthma navigate insurance → (</a:t>
            </a:r>
            <a:r>
              <a:rPr lang="en" sz="1600" u="sng" dirty="0">
                <a:solidFill>
                  <a:schemeClr val="hlink"/>
                </a:solidFill>
                <a:hlinkClick r:id="rId7"/>
              </a:rPr>
              <a:t>http://publichealth.gwu.edu/departments/healthpolicy/CHPR/newsps/asthma/AsthmaDraftSpecs.pdf</a:t>
            </a:r>
            <a:r>
              <a:rPr lang="en" sz="1600" dirty="0"/>
              <a:t>)</a:t>
            </a:r>
          </a:p>
          <a:p>
            <a:pPr marL="457200" lvl="0" indent="-317500" rtl="0">
              <a:spcBef>
                <a:spcPts val="0"/>
              </a:spcBef>
              <a:buSzPct val="100000"/>
            </a:pPr>
            <a:r>
              <a:rPr lang="en" sz="1600" dirty="0"/>
              <a:t>This site shows a list of effective interventions that have had success that could be implemented in YOUR community and it is broken down by age! → (</a:t>
            </a:r>
            <a:r>
              <a:rPr lang="en" sz="1600" u="sng" dirty="0">
                <a:solidFill>
                  <a:schemeClr val="hlink"/>
                </a:solidFill>
                <a:hlinkClick r:id="rId8"/>
              </a:rPr>
              <a:t>https://www.cdc.gov/asthma/interventions/default.htm</a:t>
            </a:r>
            <a:r>
              <a:rPr lang="en" sz="1600" dirty="0"/>
              <a:t>)</a:t>
            </a:r>
            <a:r>
              <a:rPr lang="en" sz="1400" dirty="0"/>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4000" dirty="0"/>
              <a:t>Primary Prevention for Asthma &amp; COPD</a:t>
            </a:r>
          </a:p>
        </p:txBody>
      </p:sp>
      <p:sp>
        <p:nvSpPr>
          <p:cNvPr id="218" name="Shape 218"/>
          <p:cNvSpPr txBox="1">
            <a:spLocks noGrp="1"/>
          </p:cNvSpPr>
          <p:nvPr>
            <p:ph type="body" idx="1"/>
          </p:nvPr>
        </p:nvSpPr>
        <p:spPr>
          <a:prstGeom prst="rect">
            <a:avLst/>
          </a:prstGeom>
        </p:spPr>
        <p:txBody>
          <a:bodyPr lIns="91425" tIns="91425" rIns="91425" bIns="91425" anchor="t" anchorCtr="0">
            <a:noAutofit/>
          </a:bodyPr>
          <a:lstStyle/>
          <a:p>
            <a:pPr marL="457200" lvl="0" indent="-317500" rtl="0">
              <a:spcBef>
                <a:spcPts val="0"/>
              </a:spcBef>
              <a:buSzPct val="100000"/>
              <a:buAutoNum type="arabicPeriod"/>
            </a:pPr>
            <a:r>
              <a:rPr lang="en" sz="1400" dirty="0"/>
              <a:t>Reduction &amp; avoidance of personal exposure to risk factors (should be started in childhood for COPD) → we don’t know what causes asthma therefore harder to prevent diagnosis </a:t>
            </a:r>
          </a:p>
          <a:p>
            <a:pPr marL="457200" lvl="0" indent="-317500" rtl="0">
              <a:spcBef>
                <a:spcPts val="0"/>
              </a:spcBef>
              <a:buSzPct val="100000"/>
              <a:buAutoNum type="arabicPeriod"/>
            </a:pPr>
            <a:r>
              <a:rPr lang="en" sz="1400" dirty="0"/>
              <a:t>Highly important to avoid tobacco and tobacco smoke</a:t>
            </a:r>
          </a:p>
          <a:p>
            <a:pPr marL="457200" lvl="0" indent="-317500" rtl="0">
              <a:spcBef>
                <a:spcPts val="0"/>
              </a:spcBef>
              <a:buSzPct val="100000"/>
              <a:buAutoNum type="arabicPeriod"/>
            </a:pPr>
            <a:r>
              <a:rPr lang="en" sz="1400" dirty="0"/>
              <a:t>Find out the level of air pollution in your area </a:t>
            </a:r>
            <a:r>
              <a:rPr lang="en" sz="1400" u="sng" dirty="0">
                <a:solidFill>
                  <a:schemeClr val="hlink"/>
                </a:solidFill>
                <a:hlinkClick r:id="rId3"/>
              </a:rPr>
              <a:t>http://vadeq.tx.sutron.com/</a:t>
            </a:r>
            <a:r>
              <a:rPr lang="en" sz="1400" dirty="0"/>
              <a:t> </a:t>
            </a:r>
          </a:p>
          <a:p>
            <a:pPr marL="914400" lvl="1" indent="-317500" rtl="0">
              <a:spcBef>
                <a:spcPts val="0"/>
              </a:spcBef>
              <a:buSzPct val="100000"/>
              <a:buAutoNum type="alphaLcPeriod"/>
            </a:pPr>
            <a:r>
              <a:rPr lang="en" sz="1400" dirty="0"/>
              <a:t>Write to your local officials about lowering legal pollutant levels in your region</a:t>
            </a:r>
          </a:p>
          <a:p>
            <a:pPr lvl="0" rtl="0">
              <a:spcBef>
                <a:spcPts val="0"/>
              </a:spcBef>
              <a:buNone/>
            </a:pPr>
            <a:endParaRPr sz="1400" dirty="0"/>
          </a:p>
          <a:p>
            <a:pPr lvl="0">
              <a:spcBef>
                <a:spcPts val="0"/>
              </a:spcBef>
              <a:buNone/>
            </a:pPr>
            <a:endParaRPr lang="en" sz="1400" dirty="0" smtClean="0"/>
          </a:p>
          <a:p>
            <a:pPr lvl="0">
              <a:spcBef>
                <a:spcPts val="0"/>
              </a:spcBef>
              <a:buNone/>
            </a:pPr>
            <a:endParaRPr lang="en" sz="1400" dirty="0"/>
          </a:p>
          <a:p>
            <a:pPr lvl="0">
              <a:spcBef>
                <a:spcPts val="0"/>
              </a:spcBef>
              <a:buNone/>
            </a:pPr>
            <a:r>
              <a:rPr lang="en" sz="1400" dirty="0" smtClean="0"/>
              <a:t>COMMUNITY </a:t>
            </a:r>
            <a:r>
              <a:rPr lang="en" sz="1400" dirty="0"/>
              <a:t>EFFORT! Must be a collaboration between school, work, healthcare, etc. in order to </a:t>
            </a:r>
            <a:r>
              <a:rPr lang="en" sz="1400" dirty="0" smtClean="0"/>
              <a:t>reduce exposure </a:t>
            </a:r>
            <a:r>
              <a:rPr lang="en" sz="1400" dirty="0"/>
              <a:t>to disease determinants and pollution risks. </a:t>
            </a:r>
            <a:endParaRPr lang="en" sz="1400" dirty="0" smtClean="0"/>
          </a:p>
          <a:p>
            <a:pPr lvl="0">
              <a:spcBef>
                <a:spcPts val="0"/>
              </a:spcBef>
              <a:buNone/>
            </a:pPr>
            <a:endParaRPr lang="en" sz="1400" dirty="0"/>
          </a:p>
          <a:p>
            <a:pPr lvl="0">
              <a:spcBef>
                <a:spcPts val="0"/>
              </a:spcBef>
              <a:buNone/>
            </a:pPr>
            <a:r>
              <a:rPr lang="en" sz="1400" dirty="0"/>
              <a:t>TRANSPARENCY! The public needs a clear and simple message for what constitutes a healthy lifestyle from nutritional habits to regular exercise to avoidance of tobacco, airway irritants, and allergens. </a:t>
            </a:r>
          </a:p>
          <a:p>
            <a:pPr lvl="0">
              <a:spcBef>
                <a:spcPts val="0"/>
              </a:spcBef>
              <a:buNone/>
            </a:pPr>
            <a:endParaRPr dirty="0"/>
          </a:p>
        </p:txBody>
      </p:sp>
      <p:pic>
        <p:nvPicPr>
          <p:cNvPr id="219" name="Shape 219"/>
          <p:cNvPicPr preferRelativeResize="0"/>
          <p:nvPr/>
        </p:nvPicPr>
        <p:blipFill>
          <a:blip r:embed="rId4">
            <a:alphaModFix/>
          </a:blip>
          <a:stretch>
            <a:fillRect/>
          </a:stretch>
        </p:blipFill>
        <p:spPr>
          <a:xfrm>
            <a:off x="7391400" y="1657350"/>
            <a:ext cx="1166075" cy="116607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4400" dirty="0"/>
              <a:t>Secondary Prevention</a:t>
            </a:r>
          </a:p>
        </p:txBody>
      </p:sp>
      <p:sp>
        <p:nvSpPr>
          <p:cNvPr id="225" name="Shape 225"/>
          <p:cNvSpPr txBox="1">
            <a:spLocks noGrp="1"/>
          </p:cNvSpPr>
          <p:nvPr>
            <p:ph type="body" idx="1"/>
          </p:nvPr>
        </p:nvSpPr>
        <p:spPr>
          <a:xfrm>
            <a:off x="311700" y="1152475"/>
            <a:ext cx="4932300" cy="3416400"/>
          </a:xfrm>
          <a:prstGeom prst="rect">
            <a:avLst/>
          </a:prstGeom>
        </p:spPr>
        <p:txBody>
          <a:bodyPr lIns="91425" tIns="91425" rIns="91425" bIns="91425" anchor="t" anchorCtr="0">
            <a:noAutofit/>
          </a:bodyPr>
          <a:lstStyle/>
          <a:p>
            <a:pPr marL="457200" lvl="0" indent="-317500" rtl="0">
              <a:spcBef>
                <a:spcPts val="0"/>
              </a:spcBef>
              <a:buSzPct val="100000"/>
              <a:buAutoNum type="arabicPeriod"/>
            </a:pPr>
            <a:r>
              <a:rPr lang="en" sz="1600" dirty="0"/>
              <a:t>Good screening patterns to increase diagnosis so that people can properly manage and reduce exposure to triggers </a:t>
            </a:r>
          </a:p>
          <a:p>
            <a:pPr marL="914400" lvl="1" indent="-317500" rtl="0">
              <a:spcBef>
                <a:spcPts val="0"/>
              </a:spcBef>
              <a:buSzPct val="100000"/>
              <a:buAutoNum type="alphaLcPeriod"/>
            </a:pPr>
            <a:r>
              <a:rPr lang="en" sz="1600" dirty="0"/>
              <a:t>the cost effectiveness of large scale early detection programs have yet to be evaluated</a:t>
            </a:r>
          </a:p>
          <a:p>
            <a:pPr marL="457200" lvl="0" indent="-317500" rtl="0">
              <a:spcBef>
                <a:spcPts val="0"/>
              </a:spcBef>
              <a:buSzPct val="100000"/>
              <a:buAutoNum type="arabicPeriod"/>
            </a:pPr>
            <a:r>
              <a:rPr lang="en" sz="1600" dirty="0"/>
              <a:t>Early detection of occupational asthma as well to prevent further disease progression and ensure cost-effective management</a:t>
            </a:r>
          </a:p>
          <a:p>
            <a:pPr marL="457200" lvl="0" indent="-317500" rtl="0">
              <a:spcBef>
                <a:spcPts val="0"/>
              </a:spcBef>
              <a:buSzPct val="100000"/>
              <a:buAutoNum type="arabicPeriod"/>
            </a:pPr>
            <a:r>
              <a:rPr lang="en" sz="1600" dirty="0"/>
              <a:t>Talk with your healthcare provider about being tested for COPD using a spirometry (breathing test)</a:t>
            </a:r>
          </a:p>
          <a:p>
            <a:pPr lvl="0">
              <a:spcBef>
                <a:spcPts val="0"/>
              </a:spcBef>
              <a:buNone/>
            </a:pPr>
            <a:endParaRPr sz="1400" dirty="0"/>
          </a:p>
        </p:txBody>
      </p:sp>
      <p:pic>
        <p:nvPicPr>
          <p:cNvPr id="226" name="Shape 226"/>
          <p:cNvPicPr preferRelativeResize="0"/>
          <p:nvPr/>
        </p:nvPicPr>
        <p:blipFill>
          <a:blip r:embed="rId3">
            <a:alphaModFix/>
          </a:blip>
          <a:stretch>
            <a:fillRect/>
          </a:stretch>
        </p:blipFill>
        <p:spPr>
          <a:xfrm>
            <a:off x="5867400" y="590550"/>
            <a:ext cx="2754748" cy="341152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311700" y="204725"/>
            <a:ext cx="8520600" cy="572700"/>
          </a:xfrm>
          <a:prstGeom prst="rect">
            <a:avLst/>
          </a:prstGeom>
        </p:spPr>
        <p:txBody>
          <a:bodyPr lIns="91425" tIns="91425" rIns="91425" bIns="91425" anchor="t" anchorCtr="0">
            <a:noAutofit/>
          </a:bodyPr>
          <a:lstStyle/>
          <a:p>
            <a:pPr lvl="0">
              <a:spcBef>
                <a:spcPts val="0"/>
              </a:spcBef>
              <a:buNone/>
            </a:pPr>
            <a:r>
              <a:rPr lang="en" sz="4800" dirty="0"/>
              <a:t>Tertiary Prevention</a:t>
            </a:r>
          </a:p>
        </p:txBody>
      </p:sp>
      <p:sp>
        <p:nvSpPr>
          <p:cNvPr id="232" name="Shape 232"/>
          <p:cNvSpPr txBox="1">
            <a:spLocks noGrp="1"/>
          </p:cNvSpPr>
          <p:nvPr>
            <p:ph type="body" idx="1"/>
          </p:nvPr>
        </p:nvSpPr>
        <p:spPr>
          <a:xfrm>
            <a:off x="311700" y="971550"/>
            <a:ext cx="8520600" cy="3308400"/>
          </a:xfrm>
          <a:prstGeom prst="rect">
            <a:avLst/>
          </a:prstGeom>
        </p:spPr>
        <p:txBody>
          <a:bodyPr lIns="91425" tIns="91425" rIns="91425" bIns="91425" anchor="t" anchorCtr="0">
            <a:noAutofit/>
          </a:bodyPr>
          <a:lstStyle/>
          <a:p>
            <a:pPr lvl="0">
              <a:spcBef>
                <a:spcPts val="0"/>
              </a:spcBef>
              <a:buNone/>
            </a:pPr>
            <a:r>
              <a:rPr lang="en" sz="1600" dirty="0"/>
              <a:t>Long term decline in lung function may NOT be reversible BUT effective management of the disease can lessen symptoms and make disease burden more manageable. </a:t>
            </a:r>
          </a:p>
          <a:p>
            <a:pPr marL="457200" lvl="0" indent="-317500" rtl="0">
              <a:spcBef>
                <a:spcPts val="0"/>
              </a:spcBef>
              <a:buSzPct val="100000"/>
              <a:buAutoNum type="arabicPeriod"/>
            </a:pPr>
            <a:r>
              <a:rPr lang="en" sz="1600" dirty="0"/>
              <a:t>Quit smoking</a:t>
            </a:r>
          </a:p>
          <a:p>
            <a:pPr marL="457200" lvl="0" indent="-317500" rtl="0">
              <a:spcBef>
                <a:spcPts val="0"/>
              </a:spcBef>
              <a:buSzPct val="100000"/>
              <a:buAutoNum type="arabicPeriod"/>
            </a:pPr>
            <a:r>
              <a:rPr lang="en" sz="1600" dirty="0"/>
              <a:t>Participate in pulmonary rehabilitation</a:t>
            </a:r>
          </a:p>
          <a:p>
            <a:pPr marL="457200" lvl="0" indent="-317500" rtl="0">
              <a:spcBef>
                <a:spcPts val="0"/>
              </a:spcBef>
              <a:buSzPct val="100000"/>
              <a:buAutoNum type="arabicPeriod"/>
            </a:pPr>
            <a:r>
              <a:rPr lang="en" sz="1600" dirty="0"/>
              <a:t>Oxygen Therapy</a:t>
            </a:r>
          </a:p>
          <a:p>
            <a:pPr marL="457200" lvl="0" indent="-317500" rtl="0">
              <a:spcBef>
                <a:spcPts val="0"/>
              </a:spcBef>
              <a:buSzPct val="100000"/>
              <a:buAutoNum type="arabicPeriod"/>
            </a:pPr>
            <a:r>
              <a:rPr lang="en" sz="1600" dirty="0"/>
              <a:t>Reduce exposure to noxious particles and gases</a:t>
            </a:r>
          </a:p>
          <a:p>
            <a:pPr lvl="0" rtl="0">
              <a:spcBef>
                <a:spcPts val="0"/>
              </a:spcBef>
              <a:buNone/>
            </a:pPr>
            <a:r>
              <a:rPr lang="en" sz="1600" dirty="0"/>
              <a:t>Some research has also indicated that influenza vaccination is also a cost-effective intervention method for patients with COPD.</a:t>
            </a:r>
          </a:p>
          <a:p>
            <a:pPr lvl="0" rtl="0">
              <a:spcBef>
                <a:spcPts val="0"/>
              </a:spcBef>
              <a:buNone/>
            </a:pPr>
            <a:r>
              <a:rPr lang="en" sz="1600" dirty="0"/>
              <a:t>For asthma:</a:t>
            </a:r>
          </a:p>
          <a:p>
            <a:pPr marL="457200" lvl="0" indent="-317500" rtl="0">
              <a:spcBef>
                <a:spcPts val="0"/>
              </a:spcBef>
              <a:buSzPct val="100000"/>
              <a:buAutoNum type="arabicPeriod"/>
            </a:pPr>
            <a:r>
              <a:rPr lang="en" sz="1600" dirty="0"/>
              <a:t>Learn what your triggers and allergens are and avoid them </a:t>
            </a:r>
          </a:p>
          <a:p>
            <a:pPr marL="457200" lvl="0" indent="-317500" rtl="0">
              <a:spcBef>
                <a:spcPts val="0"/>
              </a:spcBef>
              <a:buSzPct val="100000"/>
              <a:buAutoNum type="arabicPeriod"/>
            </a:pPr>
            <a:r>
              <a:rPr lang="en" sz="1600" dirty="0"/>
              <a:t>Learn the proper pharmacological treatment to control your asthma &amp; prevent chronic </a:t>
            </a:r>
            <a:r>
              <a:rPr lang="en" sz="1600" dirty="0" smtClean="0"/>
              <a:t>symptoms</a:t>
            </a:r>
          </a:p>
          <a:p>
            <a:pPr marL="139700" lvl="0" indent="0" rtl="0">
              <a:spcBef>
                <a:spcPts val="0"/>
              </a:spcBef>
              <a:buSzPct val="100000"/>
              <a:buNone/>
            </a:pPr>
            <a:endParaRPr lang="en" sz="1600" dirty="0"/>
          </a:p>
          <a:p>
            <a:pPr lvl="0">
              <a:spcBef>
                <a:spcPts val="0"/>
              </a:spcBef>
              <a:buNone/>
            </a:pPr>
            <a:r>
              <a:rPr lang="en" sz="1600" u="sng" dirty="0">
                <a:solidFill>
                  <a:schemeClr val="accent5"/>
                </a:solidFill>
                <a:hlinkClick r:id="rId3"/>
              </a:rPr>
              <a:t>http://knowyourcount.com/</a:t>
            </a:r>
            <a:r>
              <a:rPr lang="en" sz="1600" dirty="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205025"/>
            <a:ext cx="8520600" cy="572700"/>
          </a:xfrm>
          <a:prstGeom prst="rect">
            <a:avLst/>
          </a:prstGeom>
        </p:spPr>
        <p:txBody>
          <a:bodyPr lIns="91425" tIns="91425" rIns="91425" bIns="91425" anchor="t" anchorCtr="0">
            <a:noAutofit/>
          </a:bodyPr>
          <a:lstStyle/>
          <a:p>
            <a:pPr lvl="0">
              <a:spcBef>
                <a:spcPts val="0"/>
              </a:spcBef>
              <a:buNone/>
            </a:pPr>
            <a:r>
              <a:rPr lang="en" sz="4800" dirty="0"/>
              <a:t>What is COPD?</a:t>
            </a:r>
          </a:p>
          <a:p>
            <a:pPr lvl="0">
              <a:spcBef>
                <a:spcPts val="0"/>
              </a:spcBef>
              <a:buNone/>
            </a:pPr>
            <a:endParaRPr dirty="0"/>
          </a:p>
        </p:txBody>
      </p:sp>
      <p:sp>
        <p:nvSpPr>
          <p:cNvPr id="67" name="Shape 67"/>
          <p:cNvSpPr txBox="1">
            <a:spLocks noGrp="1"/>
          </p:cNvSpPr>
          <p:nvPr>
            <p:ph type="body" idx="1"/>
          </p:nvPr>
        </p:nvSpPr>
        <p:spPr>
          <a:xfrm>
            <a:off x="304800" y="1047750"/>
            <a:ext cx="8520600" cy="1227900"/>
          </a:xfrm>
          <a:prstGeom prst="rect">
            <a:avLst/>
          </a:prstGeom>
        </p:spPr>
        <p:txBody>
          <a:bodyPr lIns="91425" tIns="91425" rIns="91425" bIns="91425" anchor="t" anchorCtr="0">
            <a:noAutofit/>
          </a:bodyPr>
          <a:lstStyle/>
          <a:p>
            <a:pPr lvl="0">
              <a:spcBef>
                <a:spcPts val="0"/>
              </a:spcBef>
              <a:buNone/>
            </a:pPr>
            <a:r>
              <a:rPr lang="en" sz="1800" b="1" dirty="0"/>
              <a:t>Chronic Obstructive Pulmonary Disease </a:t>
            </a:r>
            <a:r>
              <a:rPr lang="en" sz="1600" dirty="0"/>
              <a:t>isn’t one disease. It’s actually a group of diseases that cause airflow blockage and breathing-related problems. Primary diseases are emphysema and chronic bronchitis. Some doctors will include asthma but the disease etiology is different. → May be diagnosed with asthma-COPD overlap syndrome due to similar symptoms</a:t>
            </a:r>
            <a:r>
              <a:rPr lang="en" sz="2000" dirty="0"/>
              <a:t>.</a:t>
            </a:r>
          </a:p>
          <a:p>
            <a:pPr lvl="0">
              <a:spcBef>
                <a:spcPts val="0"/>
              </a:spcBef>
              <a:buNone/>
            </a:pPr>
            <a:endParaRPr dirty="0"/>
          </a:p>
        </p:txBody>
      </p:sp>
      <p:sp>
        <p:nvSpPr>
          <p:cNvPr id="68" name="Shape 68"/>
          <p:cNvSpPr txBox="1"/>
          <p:nvPr/>
        </p:nvSpPr>
        <p:spPr>
          <a:xfrm>
            <a:off x="382675" y="2343150"/>
            <a:ext cx="5292600" cy="24063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b="1" dirty="0">
                <a:solidFill>
                  <a:schemeClr val="dk2"/>
                </a:solidFill>
                <a:latin typeface="+mn-lt"/>
              </a:rPr>
              <a:t>Bronchitis</a:t>
            </a:r>
            <a:r>
              <a:rPr lang="en" sz="1800" dirty="0">
                <a:solidFill>
                  <a:schemeClr val="dk2"/>
                </a:solidFill>
                <a:latin typeface="+mn-lt"/>
              </a:rPr>
              <a:t> </a:t>
            </a:r>
            <a:r>
              <a:rPr lang="en" sz="1600" dirty="0">
                <a:solidFill>
                  <a:schemeClr val="dk2"/>
                </a:solidFill>
                <a:latin typeface="+mn-lt"/>
              </a:rPr>
              <a:t>= Inflammation of the lining of bronchial tubes, which carry air to and from the lungs</a:t>
            </a:r>
          </a:p>
          <a:p>
            <a:pPr lvl="0" rtl="0">
              <a:lnSpc>
                <a:spcPct val="115000"/>
              </a:lnSpc>
              <a:spcBef>
                <a:spcPts val="0"/>
              </a:spcBef>
              <a:spcAft>
                <a:spcPts val="1600"/>
              </a:spcAft>
              <a:buClr>
                <a:schemeClr val="dk1"/>
              </a:buClr>
              <a:buSzPct val="61111"/>
              <a:buFont typeface="Arial"/>
              <a:buNone/>
            </a:pPr>
            <a:r>
              <a:rPr lang="en" sz="1800" b="1" dirty="0">
                <a:solidFill>
                  <a:schemeClr val="dk2"/>
                </a:solidFill>
                <a:latin typeface="+mn-lt"/>
              </a:rPr>
              <a:t>Emphysema </a:t>
            </a:r>
            <a:r>
              <a:rPr lang="en" sz="1800" dirty="0">
                <a:solidFill>
                  <a:schemeClr val="dk2"/>
                </a:solidFill>
                <a:latin typeface="+mn-lt"/>
              </a:rPr>
              <a:t>= </a:t>
            </a:r>
            <a:r>
              <a:rPr lang="en" sz="1600" dirty="0">
                <a:solidFill>
                  <a:schemeClr val="dk2"/>
                </a:solidFill>
                <a:latin typeface="+mn-lt"/>
              </a:rPr>
              <a:t>The gradual damage of lung tissue, specifically the thinning and destruction of the alveoli or air sacs, making it progressively difficult to breathe</a:t>
            </a:r>
          </a:p>
        </p:txBody>
      </p:sp>
      <p:pic>
        <p:nvPicPr>
          <p:cNvPr id="69" name="Shape 69"/>
          <p:cNvPicPr preferRelativeResize="0"/>
          <p:nvPr/>
        </p:nvPicPr>
        <p:blipFill>
          <a:blip r:embed="rId3">
            <a:alphaModFix/>
          </a:blip>
          <a:stretch>
            <a:fillRect/>
          </a:stretch>
        </p:blipFill>
        <p:spPr>
          <a:xfrm>
            <a:off x="6019800" y="2343150"/>
            <a:ext cx="2337000" cy="204930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2800" dirty="0"/>
              <a:t>Pulmonary Rehabilitation &amp; Oxygen Therapy Explained</a:t>
            </a:r>
          </a:p>
        </p:txBody>
      </p:sp>
      <p:sp>
        <p:nvSpPr>
          <p:cNvPr id="238" name="Shape 238"/>
          <p:cNvSpPr txBox="1">
            <a:spLocks noGrp="1"/>
          </p:cNvSpPr>
          <p:nvPr>
            <p:ph type="body" idx="1"/>
          </p:nvPr>
        </p:nvSpPr>
        <p:spPr>
          <a:prstGeom prst="rect">
            <a:avLst/>
          </a:prstGeom>
        </p:spPr>
        <p:txBody>
          <a:bodyPr lIns="91425" tIns="91425" rIns="91425" bIns="91425" anchor="t" anchorCtr="0">
            <a:noAutofit/>
          </a:bodyPr>
          <a:lstStyle/>
          <a:p>
            <a:pPr marL="457200" lvl="0" indent="-228600" rtl="0">
              <a:spcBef>
                <a:spcPts val="0"/>
              </a:spcBef>
            </a:pPr>
            <a:r>
              <a:rPr lang="en" sz="1800" b="1" u="sng" dirty="0"/>
              <a:t>Pulmonary Therapy </a:t>
            </a:r>
            <a:r>
              <a:rPr lang="en" sz="1800" dirty="0"/>
              <a:t>= Program of exercise, education, and support to help you learn to breathe and function at the highest possible level. </a:t>
            </a:r>
          </a:p>
          <a:p>
            <a:pPr marL="914400" lvl="1" indent="-228600" rtl="0">
              <a:spcBef>
                <a:spcPts val="0"/>
              </a:spcBef>
            </a:pPr>
            <a:r>
              <a:rPr lang="en" sz="1800" dirty="0"/>
              <a:t>Can shorten hospital stays</a:t>
            </a:r>
          </a:p>
          <a:p>
            <a:pPr marL="914400" lvl="1" indent="-228600" rtl="0">
              <a:spcBef>
                <a:spcPts val="0"/>
              </a:spcBef>
            </a:pPr>
            <a:r>
              <a:rPr lang="en" sz="1800" dirty="0"/>
              <a:t>Increase your ability to participate in everyday activities</a:t>
            </a:r>
          </a:p>
          <a:p>
            <a:pPr marL="914400" lvl="1" indent="-228600">
              <a:spcBef>
                <a:spcPts val="0"/>
              </a:spcBef>
            </a:pPr>
            <a:r>
              <a:rPr lang="en" sz="1800" dirty="0"/>
              <a:t>Improve quality of life</a:t>
            </a:r>
          </a:p>
          <a:p>
            <a:pPr marL="457200" lvl="0" indent="-228600">
              <a:spcBef>
                <a:spcPts val="0"/>
              </a:spcBef>
            </a:pPr>
            <a:r>
              <a:rPr lang="en" sz="1800" b="1" u="sng" dirty="0"/>
              <a:t>Oxygen Therapy </a:t>
            </a:r>
            <a:r>
              <a:rPr lang="en" sz="1800" dirty="0"/>
              <a:t>= A device will deliver oxygen to your lungs to aid in delivering oxygen to your oxygen-deficient blood. Devices can be lightweight, portable units that can take with you to run errands and get around town. </a:t>
            </a:r>
          </a:p>
          <a:p>
            <a:pPr marL="914400" lvl="1" indent="-228600" rtl="0">
              <a:spcBef>
                <a:spcPts val="0"/>
              </a:spcBef>
            </a:pPr>
            <a:r>
              <a:rPr lang="en" sz="1800" dirty="0"/>
              <a:t>Some with COPD only use it when sleeping or during activities. </a:t>
            </a:r>
          </a:p>
          <a:p>
            <a:pPr marL="914400" lvl="1" indent="-228600">
              <a:spcBef>
                <a:spcPts val="0"/>
              </a:spcBef>
            </a:pPr>
            <a:r>
              <a:rPr lang="en" sz="1800" dirty="0"/>
              <a:t>It has also been shown to improve quality of life and extend life for people with COPD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04800" y="209550"/>
            <a:ext cx="8520600" cy="572700"/>
          </a:xfrm>
          <a:prstGeom prst="rect">
            <a:avLst/>
          </a:prstGeom>
        </p:spPr>
        <p:txBody>
          <a:bodyPr lIns="91425" tIns="91425" rIns="91425" bIns="91425" anchor="t" anchorCtr="0">
            <a:noAutofit/>
          </a:bodyPr>
          <a:lstStyle/>
          <a:p>
            <a:pPr lvl="0">
              <a:spcBef>
                <a:spcPts val="0"/>
              </a:spcBef>
              <a:buNone/>
            </a:pPr>
            <a:r>
              <a:rPr lang="en" sz="4000" dirty="0"/>
              <a:t>Tertiary - COPD Pharmaceuticals Used</a:t>
            </a:r>
          </a:p>
        </p:txBody>
      </p:sp>
      <p:sp>
        <p:nvSpPr>
          <p:cNvPr id="244" name="Shape 244"/>
          <p:cNvSpPr txBox="1">
            <a:spLocks noGrp="1"/>
          </p:cNvSpPr>
          <p:nvPr>
            <p:ph type="body" idx="1"/>
          </p:nvPr>
        </p:nvSpPr>
        <p:spPr>
          <a:xfrm>
            <a:off x="267150" y="755550"/>
            <a:ext cx="8520600" cy="3416400"/>
          </a:xfrm>
          <a:prstGeom prst="rect">
            <a:avLst/>
          </a:prstGeom>
        </p:spPr>
        <p:txBody>
          <a:bodyPr lIns="91425" tIns="91425" rIns="91425" bIns="91425" anchor="t" anchorCtr="0">
            <a:noAutofit/>
          </a:bodyPr>
          <a:lstStyle/>
          <a:p>
            <a:pPr marL="457200" lvl="0" indent="-228600">
              <a:spcBef>
                <a:spcPts val="0"/>
              </a:spcBef>
            </a:pPr>
            <a:r>
              <a:rPr lang="en" dirty="0"/>
              <a:t>Short-acting bronchodilators: open your airways to make breathing easier/usually prescribed for emergency situations</a:t>
            </a:r>
          </a:p>
          <a:p>
            <a:pPr marL="457200" lvl="0" indent="-228600">
              <a:spcBef>
                <a:spcPts val="0"/>
              </a:spcBef>
            </a:pPr>
            <a:r>
              <a:rPr lang="en" dirty="0"/>
              <a:t>Corticosteroids:reduces inflammation in the body, making air flow easier in the lungs/usually inhalable and taken every day</a:t>
            </a:r>
          </a:p>
          <a:p>
            <a:pPr marL="457200" lvl="0" indent="-228600" rtl="0">
              <a:spcBef>
                <a:spcPts val="0"/>
              </a:spcBef>
            </a:pPr>
            <a:r>
              <a:rPr lang="en" dirty="0"/>
              <a:t>Methylxanthines: usually prescribed after bronchodilators and corticosteroids, an anti-inflammatory drug that relaxes the airway muscles/ daily pill</a:t>
            </a:r>
          </a:p>
          <a:p>
            <a:pPr marL="457200" lvl="0" indent="-228600" rtl="0">
              <a:spcBef>
                <a:spcPts val="0"/>
              </a:spcBef>
            </a:pPr>
            <a:r>
              <a:rPr lang="en" dirty="0"/>
              <a:t>Long-acting bronchodilators: used to treat COPD over a longer period of time/usually inhaled once or twice daily/ gradual release so not rescue medication</a:t>
            </a:r>
          </a:p>
          <a:p>
            <a:pPr marL="457200" lvl="0" indent="-228600" rtl="0">
              <a:spcBef>
                <a:spcPts val="0"/>
              </a:spcBef>
            </a:pPr>
            <a:r>
              <a:rPr lang="en" dirty="0"/>
              <a:t>Combination Drugs: mainly combinations either of two long-acting bronchodilators of an inhaled corticosteroid and a long-acting bronchodilator</a:t>
            </a:r>
          </a:p>
          <a:p>
            <a:pPr marL="457200" lvl="0" indent="-228600" rtl="0">
              <a:spcBef>
                <a:spcPts val="0"/>
              </a:spcBef>
            </a:pPr>
            <a:r>
              <a:rPr lang="en" dirty="0"/>
              <a:t>Roflumilast (Daliresp) - relieves inflammation, which improves airflow to your lungs/ daily oral pill/ usually with </a:t>
            </a:r>
            <a:r>
              <a:rPr lang="en" dirty="0" smtClean="0"/>
              <a:t>bronchodilator</a:t>
            </a:r>
          </a:p>
          <a:p>
            <a:pPr marL="228600" lvl="0" indent="0" rtl="0">
              <a:spcBef>
                <a:spcPts val="0"/>
              </a:spcBef>
              <a:buNone/>
            </a:pPr>
            <a:endParaRPr lang="en" dirty="0"/>
          </a:p>
          <a:p>
            <a:pPr lvl="0">
              <a:spcBef>
                <a:spcPts val="0"/>
              </a:spcBef>
              <a:buNone/>
            </a:pPr>
            <a:r>
              <a:rPr lang="en" dirty="0"/>
              <a:t>Different types of medications treat different aspects and symptoms so it’s important to talk to your doctor about your specific disease to help find the best drug and dose combination for your lifestyle. </a:t>
            </a:r>
          </a:p>
          <a:p>
            <a:pPr lvl="0">
              <a:spcBef>
                <a:spcPts val="0"/>
              </a:spcBef>
              <a:buNone/>
            </a:pPr>
            <a:endParaRPr dirty="0"/>
          </a:p>
        </p:txBody>
      </p:sp>
      <p:sp>
        <p:nvSpPr>
          <p:cNvPr id="245" name="Shape 245"/>
          <p:cNvSpPr txBox="1"/>
          <p:nvPr/>
        </p:nvSpPr>
        <p:spPr>
          <a:xfrm>
            <a:off x="609600" y="4171950"/>
            <a:ext cx="7835700" cy="306900"/>
          </a:xfrm>
          <a:prstGeom prst="rect">
            <a:avLst/>
          </a:prstGeom>
          <a:noFill/>
          <a:ln>
            <a:noFill/>
          </a:ln>
        </p:spPr>
        <p:txBody>
          <a:bodyPr lIns="91425" tIns="91425" rIns="91425" bIns="91425" anchor="t" anchorCtr="0">
            <a:noAutofit/>
          </a:bodyPr>
          <a:lstStyle/>
          <a:p>
            <a:pPr lvl="0">
              <a:spcBef>
                <a:spcPts val="0"/>
              </a:spcBef>
              <a:buNone/>
            </a:pPr>
            <a:r>
              <a:rPr lang="en" sz="1100" dirty="0" smtClean="0"/>
              <a:t>Source: </a:t>
            </a:r>
            <a:r>
              <a:rPr lang="en" sz="1100" dirty="0" smtClean="0">
                <a:hlinkClick r:id="rId3"/>
              </a:rPr>
              <a:t>http</a:t>
            </a:r>
            <a:r>
              <a:rPr lang="en" sz="1100" dirty="0">
                <a:hlinkClick r:id="rId3"/>
              </a:rPr>
              <a:t>://</a:t>
            </a:r>
            <a:r>
              <a:rPr lang="en" sz="1100" dirty="0" smtClean="0">
                <a:hlinkClick r:id="rId3"/>
              </a:rPr>
              <a:t>www.healthline.com/health/copd/drugs#Introduction1</a:t>
            </a:r>
            <a:r>
              <a:rPr lang="en" sz="1100" dirty="0" smtClean="0"/>
              <a:t> </a:t>
            </a:r>
            <a:endParaRPr lang="en" sz="11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305875" y="361950"/>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sz="4000" dirty="0"/>
              <a:t>Tertiary - Asthma Pharmaceuticals Used</a:t>
            </a:r>
          </a:p>
        </p:txBody>
      </p:sp>
      <p:sp>
        <p:nvSpPr>
          <p:cNvPr id="251" name="Shape 251"/>
          <p:cNvSpPr txBox="1">
            <a:spLocks noGrp="1"/>
          </p:cNvSpPr>
          <p:nvPr>
            <p:ph type="body" idx="1"/>
          </p:nvPr>
        </p:nvSpPr>
        <p:spPr>
          <a:xfrm>
            <a:off x="311700" y="1047749"/>
            <a:ext cx="8520600" cy="3029825"/>
          </a:xfrm>
          <a:prstGeom prst="rect">
            <a:avLst/>
          </a:prstGeom>
        </p:spPr>
        <p:txBody>
          <a:bodyPr lIns="91425" tIns="91425" rIns="91425" bIns="91425" anchor="t" anchorCtr="0">
            <a:noAutofit/>
          </a:bodyPr>
          <a:lstStyle/>
          <a:p>
            <a:pPr lvl="0">
              <a:spcBef>
                <a:spcPts val="0"/>
              </a:spcBef>
              <a:buClr>
                <a:schemeClr val="dk1"/>
              </a:buClr>
              <a:buSzPct val="78571"/>
              <a:buFont typeface="Arial"/>
              <a:buNone/>
            </a:pPr>
            <a:r>
              <a:rPr lang="en" sz="1400" dirty="0"/>
              <a:t>Long-term Controllers:</a:t>
            </a:r>
          </a:p>
          <a:p>
            <a:pPr marL="457200" lvl="0" indent="-317500" rtl="0">
              <a:spcBef>
                <a:spcPts val="0"/>
              </a:spcBef>
              <a:buSzPct val="100000"/>
            </a:pPr>
            <a:r>
              <a:rPr lang="en" sz="1400" dirty="0"/>
              <a:t>Inhaled Corticosteroid (Including Combination Inhalers) - the most consistently effective long-term control medication</a:t>
            </a:r>
          </a:p>
          <a:p>
            <a:pPr marL="457200" lvl="0" indent="-317500" rtl="0">
              <a:spcBef>
                <a:spcPts val="0"/>
              </a:spcBef>
              <a:buSzPct val="100000"/>
            </a:pPr>
            <a:r>
              <a:rPr lang="en" sz="1400" dirty="0"/>
              <a:t>Long-Acting Beta-Agonists - used in combination with corticosteroids</a:t>
            </a:r>
          </a:p>
          <a:p>
            <a:pPr marL="457200" lvl="0" indent="-317500" rtl="0">
              <a:spcBef>
                <a:spcPts val="0"/>
              </a:spcBef>
              <a:buSzPct val="100000"/>
            </a:pPr>
            <a:r>
              <a:rPr lang="en" sz="1400" dirty="0"/>
              <a:t>Cromolyn and Theophylline - not preferred but used as an alternative controller</a:t>
            </a:r>
          </a:p>
          <a:p>
            <a:pPr marL="457200" lvl="0" indent="-317500" rtl="0">
              <a:spcBef>
                <a:spcPts val="0"/>
              </a:spcBef>
              <a:buSzPct val="100000"/>
            </a:pPr>
            <a:r>
              <a:rPr lang="en" sz="1400" dirty="0"/>
              <a:t>Leukotriene Modifiers - also an alternative</a:t>
            </a:r>
          </a:p>
          <a:p>
            <a:pPr marL="457200" lvl="0" indent="-317500" rtl="0">
              <a:spcBef>
                <a:spcPts val="0"/>
              </a:spcBef>
              <a:buSzPct val="100000"/>
            </a:pPr>
            <a:r>
              <a:rPr lang="en" sz="1400" dirty="0"/>
              <a:t>Immunomodulators - these modify the allergic immune response via </a:t>
            </a:r>
            <a:r>
              <a:rPr lang="en" sz="1400" dirty="0" smtClean="0"/>
              <a:t>antibodies</a:t>
            </a:r>
          </a:p>
          <a:p>
            <a:pPr marL="139700" lvl="0" indent="0" rtl="0">
              <a:spcBef>
                <a:spcPts val="0"/>
              </a:spcBef>
              <a:buSzPct val="100000"/>
              <a:buNone/>
            </a:pPr>
            <a:endParaRPr lang="en" sz="1400" dirty="0"/>
          </a:p>
          <a:p>
            <a:pPr lvl="0">
              <a:spcBef>
                <a:spcPts val="0"/>
              </a:spcBef>
              <a:buClr>
                <a:schemeClr val="dk1"/>
              </a:buClr>
              <a:buSzPct val="78571"/>
              <a:buFont typeface="Arial"/>
              <a:buNone/>
            </a:pPr>
            <a:r>
              <a:rPr lang="en" sz="1400" dirty="0"/>
              <a:t>Quick-Relief Medications:</a:t>
            </a:r>
          </a:p>
          <a:p>
            <a:pPr marL="457200" lvl="0" indent="-317500" rtl="0">
              <a:spcBef>
                <a:spcPts val="0"/>
              </a:spcBef>
              <a:buSzPct val="100000"/>
            </a:pPr>
            <a:r>
              <a:rPr lang="en" sz="1400" dirty="0"/>
              <a:t>Short-Acting Beta-Agonists (SABAs): relax airway muscles to give muscles prompt relief to </a:t>
            </a:r>
            <a:r>
              <a:rPr lang="en" sz="1400" dirty="0" smtClean="0"/>
              <a:t>symptoms</a:t>
            </a:r>
          </a:p>
          <a:p>
            <a:pPr marL="139700" lvl="0" indent="0" rtl="0">
              <a:spcBef>
                <a:spcPts val="0"/>
              </a:spcBef>
              <a:buSzPct val="100000"/>
              <a:buNone/>
            </a:pPr>
            <a:endParaRPr lang="en" sz="1400" dirty="0"/>
          </a:p>
          <a:p>
            <a:pPr lvl="0" rtl="0">
              <a:spcBef>
                <a:spcPts val="0"/>
              </a:spcBef>
              <a:buNone/>
            </a:pPr>
            <a:r>
              <a:rPr lang="en" sz="1400" dirty="0"/>
              <a:t>People also use allergy medications including antihistamines, nasal sprays, eye drops, oral corticosteroids, etc. </a:t>
            </a:r>
          </a:p>
        </p:txBody>
      </p:sp>
      <p:sp>
        <p:nvSpPr>
          <p:cNvPr id="252" name="Shape 252"/>
          <p:cNvSpPr txBox="1"/>
          <p:nvPr/>
        </p:nvSpPr>
        <p:spPr>
          <a:xfrm>
            <a:off x="460075" y="4171950"/>
            <a:ext cx="8212200" cy="310500"/>
          </a:xfrm>
          <a:prstGeom prst="rect">
            <a:avLst/>
          </a:prstGeom>
          <a:noFill/>
          <a:ln>
            <a:noFill/>
          </a:ln>
        </p:spPr>
        <p:txBody>
          <a:bodyPr lIns="91425" tIns="91425" rIns="91425" bIns="91425" anchor="t" anchorCtr="0">
            <a:noAutofit/>
          </a:bodyPr>
          <a:lstStyle/>
          <a:p>
            <a:pPr lvl="0">
              <a:spcBef>
                <a:spcPts val="0"/>
              </a:spcBef>
              <a:buNone/>
            </a:pPr>
            <a:r>
              <a:rPr lang="en" sz="1100" dirty="0" smtClean="0"/>
              <a:t>Source: </a:t>
            </a:r>
            <a:r>
              <a:rPr lang="en" sz="1100" dirty="0" smtClean="0">
                <a:hlinkClick r:id="rId3"/>
              </a:rPr>
              <a:t>http</a:t>
            </a:r>
            <a:r>
              <a:rPr lang="en" sz="1100" dirty="0">
                <a:hlinkClick r:id="rId3"/>
              </a:rPr>
              <a:t>://</a:t>
            </a:r>
            <a:r>
              <a:rPr lang="en" sz="1100" dirty="0" smtClean="0">
                <a:hlinkClick r:id="rId3"/>
              </a:rPr>
              <a:t>www.aaaai.org/conditions-and-treatments/drug-guide</a:t>
            </a:r>
            <a:r>
              <a:rPr lang="en" sz="1100" dirty="0" smtClean="0"/>
              <a:t> </a:t>
            </a:r>
            <a:endParaRPr lang="en" sz="11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311700" y="180475"/>
            <a:ext cx="8520600" cy="572700"/>
          </a:xfrm>
          <a:prstGeom prst="rect">
            <a:avLst/>
          </a:prstGeom>
        </p:spPr>
        <p:txBody>
          <a:bodyPr lIns="91425" tIns="91425" rIns="91425" bIns="91425" anchor="t" anchorCtr="0">
            <a:noAutofit/>
          </a:bodyPr>
          <a:lstStyle/>
          <a:p>
            <a:pPr lvl="0" algn="ctr">
              <a:spcBef>
                <a:spcPts val="0"/>
              </a:spcBef>
              <a:buNone/>
            </a:pPr>
            <a:r>
              <a:rPr lang="en" sz="4800" dirty="0"/>
              <a:t>Asthma &amp; COPD Medications </a:t>
            </a:r>
          </a:p>
        </p:txBody>
      </p:sp>
      <p:pic>
        <p:nvPicPr>
          <p:cNvPr id="258" name="Shape 258"/>
          <p:cNvPicPr preferRelativeResize="0"/>
          <p:nvPr/>
        </p:nvPicPr>
        <p:blipFill>
          <a:blip r:embed="rId3">
            <a:alphaModFix/>
          </a:blip>
          <a:stretch>
            <a:fillRect/>
          </a:stretch>
        </p:blipFill>
        <p:spPr>
          <a:xfrm>
            <a:off x="1828800" y="1200150"/>
            <a:ext cx="4541426" cy="3190176"/>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3200" dirty="0"/>
              <a:t>Interventions: PSAs &amp; the messages behind them</a:t>
            </a:r>
          </a:p>
        </p:txBody>
      </p:sp>
      <p:sp>
        <p:nvSpPr>
          <p:cNvPr id="264" name="Shape 264"/>
          <p:cNvSpPr txBox="1">
            <a:spLocks noGrp="1"/>
          </p:cNvSpPr>
          <p:nvPr>
            <p:ph type="body" idx="1"/>
          </p:nvPr>
        </p:nvSpPr>
        <p:spPr>
          <a:prstGeom prst="rect">
            <a:avLst/>
          </a:prstGeom>
        </p:spPr>
        <p:txBody>
          <a:bodyPr lIns="91425" tIns="91425" rIns="91425" bIns="91425" anchor="t" anchorCtr="0">
            <a:noAutofit/>
          </a:bodyPr>
          <a:lstStyle/>
          <a:p>
            <a:pPr marL="0" lvl="0" indent="0">
              <a:spcBef>
                <a:spcPts val="0"/>
              </a:spcBef>
              <a:buNone/>
            </a:pPr>
            <a:r>
              <a:rPr lang="en" sz="1200" dirty="0"/>
              <a:t>Celebrity PSA from the American Lung Association - to show you that anyone can develop it?</a:t>
            </a:r>
          </a:p>
          <a:p>
            <a:pPr marL="0" lvl="0" indent="0">
              <a:spcBef>
                <a:spcPts val="0"/>
              </a:spcBef>
              <a:buNone/>
            </a:pPr>
            <a:r>
              <a:rPr lang="en" sz="1200" u="sng" dirty="0">
                <a:solidFill>
                  <a:schemeClr val="hlink"/>
                </a:solidFill>
                <a:hlinkClick r:id="rId3"/>
              </a:rPr>
              <a:t>https://www.youtube.com/watch?v=gE2_AsaGaao</a:t>
            </a:r>
            <a:r>
              <a:rPr lang="en" sz="1200" dirty="0"/>
              <a:t> </a:t>
            </a:r>
            <a:endParaRPr lang="en" sz="1200" dirty="0" smtClean="0"/>
          </a:p>
          <a:p>
            <a:pPr marL="0" lvl="0" indent="0">
              <a:spcBef>
                <a:spcPts val="0"/>
              </a:spcBef>
              <a:buNone/>
            </a:pPr>
            <a:endParaRPr lang="en" sz="1200" dirty="0"/>
          </a:p>
          <a:p>
            <a:pPr marL="0" lvl="0" indent="0">
              <a:spcBef>
                <a:spcPts val="0"/>
              </a:spcBef>
              <a:buNone/>
            </a:pPr>
            <a:r>
              <a:rPr lang="en" sz="1200" dirty="0"/>
              <a:t>COPD Foundation Promotion - to gain knowledge?</a:t>
            </a:r>
          </a:p>
          <a:p>
            <a:pPr marL="0" lvl="0" indent="0">
              <a:spcBef>
                <a:spcPts val="0"/>
              </a:spcBef>
              <a:buNone/>
            </a:pPr>
            <a:r>
              <a:rPr lang="en" sz="1200" u="sng" dirty="0">
                <a:solidFill>
                  <a:schemeClr val="hlink"/>
                </a:solidFill>
                <a:hlinkClick r:id="rId4"/>
              </a:rPr>
              <a:t>https://www.youtube.com/watch?v=zYWlk-7jjME</a:t>
            </a:r>
            <a:r>
              <a:rPr lang="en" sz="1200" dirty="0"/>
              <a:t> </a:t>
            </a:r>
            <a:endParaRPr lang="en" sz="1200" dirty="0" smtClean="0"/>
          </a:p>
          <a:p>
            <a:pPr marL="0" lvl="0" indent="0">
              <a:spcBef>
                <a:spcPts val="0"/>
              </a:spcBef>
              <a:buNone/>
            </a:pPr>
            <a:endParaRPr lang="en" sz="1200" dirty="0"/>
          </a:p>
          <a:p>
            <a:pPr marL="0" lvl="0" indent="0">
              <a:spcBef>
                <a:spcPts val="0"/>
              </a:spcBef>
              <a:buNone/>
            </a:pPr>
            <a:r>
              <a:rPr lang="en" sz="1200" dirty="0"/>
              <a:t>Uplife Academy in Chicago PSA - to show you that your friends and loved ones may have it to &amp; that it doesn’t have to control your </a:t>
            </a:r>
            <a:r>
              <a:rPr lang="en" sz="1200" dirty="0" smtClean="0"/>
              <a:t>life?</a:t>
            </a:r>
          </a:p>
          <a:p>
            <a:pPr marL="0" lvl="0" indent="0">
              <a:spcBef>
                <a:spcPts val="0"/>
              </a:spcBef>
              <a:buNone/>
            </a:pPr>
            <a:r>
              <a:rPr lang="en" sz="1200" u="sng" dirty="0" smtClean="0">
                <a:solidFill>
                  <a:schemeClr val="hlink"/>
                </a:solidFill>
                <a:hlinkClick r:id="rId5"/>
              </a:rPr>
              <a:t>https</a:t>
            </a:r>
            <a:r>
              <a:rPr lang="en" sz="1200" u="sng" dirty="0">
                <a:solidFill>
                  <a:schemeClr val="hlink"/>
                </a:solidFill>
                <a:hlinkClick r:id="rId5"/>
              </a:rPr>
              <a:t>://www.youtube.com/watch?v=bEp2fakobtM</a:t>
            </a:r>
            <a:r>
              <a:rPr lang="en" dirty="0"/>
              <a:t> </a:t>
            </a:r>
            <a:endParaRPr lang="en" dirty="0" smtClean="0"/>
          </a:p>
          <a:p>
            <a:pPr marL="0" lvl="0" indent="0">
              <a:spcBef>
                <a:spcPts val="0"/>
              </a:spcBef>
              <a:buNone/>
            </a:pPr>
            <a:endParaRPr lang="en" dirty="0"/>
          </a:p>
          <a:p>
            <a:pPr marL="0" lvl="0" indent="0">
              <a:spcBef>
                <a:spcPts val="0"/>
              </a:spcBef>
              <a:buNone/>
            </a:pPr>
            <a:r>
              <a:rPr lang="en" sz="1200" dirty="0"/>
              <a:t>CDC’s PSA about COPD &amp; Tobacco Use - to scare you?</a:t>
            </a:r>
          </a:p>
          <a:p>
            <a:pPr marL="0" lvl="0" indent="0">
              <a:spcBef>
                <a:spcPts val="0"/>
              </a:spcBef>
              <a:buNone/>
            </a:pPr>
            <a:r>
              <a:rPr lang="en" sz="1200" u="sng" dirty="0">
                <a:solidFill>
                  <a:schemeClr val="hlink"/>
                </a:solidFill>
                <a:hlinkClick r:id="rId6"/>
              </a:rPr>
              <a:t>https://www.youtube.com/watch?v=n3rprwtTJvw</a:t>
            </a:r>
            <a:r>
              <a:rPr lang="en" sz="1200" dirty="0"/>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smtClean="0"/>
              <a:t>Research &amp; the data</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3200" dirty="0"/>
              <a:t>Reliability &amp; Validity of the Data</a:t>
            </a:r>
          </a:p>
        </p:txBody>
      </p:sp>
      <p:sp>
        <p:nvSpPr>
          <p:cNvPr id="270" name="Shape 270"/>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r>
              <a:rPr lang="en" sz="1800" dirty="0"/>
              <a:t>Where CDC gets there data from:</a:t>
            </a:r>
          </a:p>
          <a:p>
            <a:pPr marL="457200" lvl="0" indent="-228600">
              <a:spcBef>
                <a:spcPts val="0"/>
              </a:spcBef>
            </a:pPr>
            <a:r>
              <a:rPr lang="en" sz="1800" dirty="0"/>
              <a:t>Asthma Call-Back Survey (Extension of BRFSS)</a:t>
            </a:r>
          </a:p>
          <a:p>
            <a:pPr marL="457200" lvl="0" indent="-228600">
              <a:spcBef>
                <a:spcPts val="0"/>
              </a:spcBef>
            </a:pPr>
            <a:r>
              <a:rPr lang="en" sz="1800" dirty="0"/>
              <a:t>BRFSS Prevalence Data</a:t>
            </a:r>
          </a:p>
          <a:p>
            <a:pPr marL="457200" lvl="0" indent="-228600">
              <a:spcBef>
                <a:spcPts val="0"/>
              </a:spcBef>
            </a:pPr>
            <a:r>
              <a:rPr lang="en" sz="1800" dirty="0"/>
              <a:t>NHIS Prevalence Data</a:t>
            </a:r>
          </a:p>
          <a:p>
            <a:pPr lvl="0">
              <a:spcBef>
                <a:spcPts val="0"/>
              </a:spcBef>
              <a:buNone/>
            </a:pPr>
            <a:endParaRPr lang="en" sz="1600" dirty="0"/>
          </a:p>
          <a:p>
            <a:pPr lvl="0">
              <a:spcBef>
                <a:spcPts val="0"/>
              </a:spcBef>
              <a:buNone/>
            </a:pPr>
            <a:endParaRPr lang="en" sz="1600" dirty="0" smtClean="0"/>
          </a:p>
          <a:p>
            <a:pPr lvl="0">
              <a:spcBef>
                <a:spcPts val="0"/>
              </a:spcBef>
              <a:buNone/>
            </a:pPr>
            <a:r>
              <a:rPr lang="en" sz="1800" dirty="0" smtClean="0"/>
              <a:t>Also</a:t>
            </a:r>
            <a:r>
              <a:rPr lang="en" sz="1800" dirty="0"/>
              <a:t>,</a:t>
            </a:r>
          </a:p>
          <a:p>
            <a:pPr marL="457200" lvl="0" indent="-228600">
              <a:spcBef>
                <a:spcPts val="0"/>
              </a:spcBef>
            </a:pPr>
            <a:r>
              <a:rPr lang="en" sz="1800" dirty="0"/>
              <a:t>National Hospital Ambulatory Medical Care Survey for ED Data</a:t>
            </a:r>
          </a:p>
          <a:p>
            <a:pPr marL="457200" lvl="0" indent="-228600">
              <a:spcBef>
                <a:spcPts val="0"/>
              </a:spcBef>
            </a:pPr>
            <a:r>
              <a:rPr lang="en" sz="1800" dirty="0"/>
              <a:t>National Survey of Residential Care Facilities </a:t>
            </a:r>
          </a:p>
          <a:p>
            <a:pPr marL="457200" lvl="0" indent="-228600">
              <a:spcBef>
                <a:spcPts val="0"/>
              </a:spcBef>
            </a:pPr>
            <a:r>
              <a:rPr lang="en" sz="1800" dirty="0"/>
              <a:t>Death Certificate Data</a:t>
            </a:r>
          </a:p>
        </p:txBody>
      </p:sp>
      <p:pic>
        <p:nvPicPr>
          <p:cNvPr id="271" name="Shape 271"/>
          <p:cNvPicPr preferRelativeResize="0"/>
          <p:nvPr/>
        </p:nvPicPr>
        <p:blipFill>
          <a:blip r:embed="rId3">
            <a:alphaModFix/>
          </a:blip>
          <a:stretch>
            <a:fillRect/>
          </a:stretch>
        </p:blipFill>
        <p:spPr>
          <a:xfrm>
            <a:off x="5982100" y="691400"/>
            <a:ext cx="2850202" cy="980999"/>
          </a:xfrm>
          <a:prstGeom prst="rect">
            <a:avLst/>
          </a:prstGeom>
          <a:noFill/>
          <a:ln>
            <a:noFill/>
          </a:ln>
        </p:spPr>
      </p:pic>
      <p:pic>
        <p:nvPicPr>
          <p:cNvPr id="272" name="Shape 272"/>
          <p:cNvPicPr preferRelativeResize="0"/>
          <p:nvPr/>
        </p:nvPicPr>
        <p:blipFill>
          <a:blip r:embed="rId4">
            <a:alphaModFix/>
          </a:blip>
          <a:stretch>
            <a:fillRect/>
          </a:stretch>
        </p:blipFill>
        <p:spPr>
          <a:xfrm>
            <a:off x="6096000" y="1733550"/>
            <a:ext cx="2050650" cy="1281650"/>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4800" dirty="0"/>
              <a:t>Major Research Efforts </a:t>
            </a:r>
          </a:p>
        </p:txBody>
      </p:sp>
      <p:sp>
        <p:nvSpPr>
          <p:cNvPr id="278" name="Shape 278"/>
          <p:cNvSpPr txBox="1">
            <a:spLocks noGrp="1"/>
          </p:cNvSpPr>
          <p:nvPr>
            <p:ph type="body" idx="1"/>
          </p:nvPr>
        </p:nvSpPr>
        <p:spPr>
          <a:prstGeom prst="rect">
            <a:avLst/>
          </a:prstGeom>
        </p:spPr>
        <p:txBody>
          <a:bodyPr lIns="91425" tIns="91425" rIns="91425" bIns="91425" anchor="t" anchorCtr="0">
            <a:noAutofit/>
          </a:bodyPr>
          <a:lstStyle/>
          <a:p>
            <a:pPr lvl="0">
              <a:spcBef>
                <a:spcPts val="0"/>
              </a:spcBef>
              <a:buNone/>
            </a:pPr>
            <a:r>
              <a:rPr lang="en" sz="1400" dirty="0"/>
              <a:t>American Lung Association funds a lot of research efforts for both diseases:</a:t>
            </a:r>
          </a:p>
          <a:p>
            <a:pPr marL="457200" lvl="0" indent="-304800">
              <a:spcBef>
                <a:spcPts val="0"/>
              </a:spcBef>
              <a:buSzPct val="100000"/>
            </a:pPr>
            <a:r>
              <a:rPr lang="en" sz="1400" u="sng" dirty="0">
                <a:solidFill>
                  <a:schemeClr val="hlink"/>
                </a:solidFill>
                <a:hlinkClick r:id="rId3"/>
              </a:rPr>
              <a:t>http://www.lung.org/our-initiatives/research/airways-clinical-research-centers/studies-that-change-lives.html</a:t>
            </a:r>
            <a:r>
              <a:rPr lang="en" sz="1400" dirty="0"/>
              <a:t> </a:t>
            </a:r>
          </a:p>
          <a:p>
            <a:pPr marL="457200" lvl="0" indent="-304800">
              <a:spcBef>
                <a:spcPts val="0"/>
              </a:spcBef>
              <a:buSzPct val="100000"/>
            </a:pPr>
            <a:r>
              <a:rPr lang="en" sz="1400" u="sng" dirty="0">
                <a:solidFill>
                  <a:schemeClr val="hlink"/>
                </a:solidFill>
                <a:hlinkClick r:id="rId4"/>
              </a:rPr>
              <a:t>http://www.lung.org/lung-health-and-diseases/lung-disease-lookup/copd/copd-research.html?referrer=https://www.google.com/</a:t>
            </a:r>
          </a:p>
          <a:p>
            <a:pPr marL="457200" lvl="0" indent="-304800" rtl="0">
              <a:spcBef>
                <a:spcPts val="0"/>
              </a:spcBef>
              <a:buSzPct val="100000"/>
            </a:pPr>
            <a:r>
              <a:rPr lang="en" sz="1400" u="sng" dirty="0">
                <a:solidFill>
                  <a:schemeClr val="hlink"/>
                </a:solidFill>
                <a:hlinkClick r:id="rId5"/>
              </a:rPr>
              <a:t>http://www.lung.org/our-initiatives/research/airways-clinical-research-centers</a:t>
            </a:r>
            <a:r>
              <a:rPr lang="en" sz="1400" u="sng" dirty="0" smtClean="0">
                <a:solidFill>
                  <a:schemeClr val="hlink"/>
                </a:solidFill>
                <a:hlinkClick r:id="rId5"/>
              </a:rPr>
              <a:t>/</a:t>
            </a:r>
          </a:p>
          <a:p>
            <a:pPr marL="152400" lvl="0" indent="0" rtl="0">
              <a:spcBef>
                <a:spcPts val="0"/>
              </a:spcBef>
              <a:buSzPct val="100000"/>
              <a:buNone/>
            </a:pPr>
            <a:endParaRPr lang="en" sz="1400" u="sng" dirty="0">
              <a:solidFill>
                <a:schemeClr val="hlink"/>
              </a:solidFill>
              <a:hlinkClick r:id="rId5"/>
            </a:endParaRPr>
          </a:p>
          <a:p>
            <a:pPr lvl="0" rtl="0">
              <a:spcBef>
                <a:spcPts val="0"/>
              </a:spcBef>
              <a:buNone/>
            </a:pPr>
            <a:r>
              <a:rPr lang="en" sz="1400" dirty="0"/>
              <a:t>The National Heart, Lung, and Blood Institute (NHLBI) supports research aimed at treating lung disease as well</a:t>
            </a:r>
          </a:p>
          <a:p>
            <a:pPr marL="457200" lvl="0" indent="-304800" rtl="0">
              <a:spcBef>
                <a:spcPts val="0"/>
              </a:spcBef>
              <a:buSzPct val="100000"/>
            </a:pPr>
            <a:r>
              <a:rPr lang="en" sz="1400" dirty="0"/>
              <a:t>Ongoing Clinical Trials → </a:t>
            </a:r>
            <a:r>
              <a:rPr lang="en" sz="1400" u="sng" dirty="0">
                <a:solidFill>
                  <a:schemeClr val="hlink"/>
                </a:solidFill>
                <a:hlinkClick r:id="rId6"/>
              </a:rPr>
              <a:t>https://www.nhlbi.nih.gov/studies/nhlbi-trials/asthma</a:t>
            </a:r>
            <a:r>
              <a:rPr lang="en" sz="1400" dirty="0"/>
              <a:t> (3 trials right now: cross-sectional, longitudinal, and a genetics)</a:t>
            </a:r>
          </a:p>
          <a:p>
            <a:pPr marL="457200" lvl="0" indent="-304800" rtl="0">
              <a:spcBef>
                <a:spcPts val="0"/>
              </a:spcBef>
              <a:buSzPct val="100000"/>
            </a:pPr>
            <a:r>
              <a:rPr lang="en" sz="1400" dirty="0"/>
              <a:t>Past Research → </a:t>
            </a:r>
            <a:r>
              <a:rPr lang="en" sz="1400" u="sng" dirty="0">
                <a:solidFill>
                  <a:schemeClr val="hlink"/>
                </a:solidFill>
                <a:hlinkClick r:id="rId7"/>
              </a:rPr>
              <a:t>https://www.nhlbi.nih.gov/health-pro/resources/lung#asthma</a:t>
            </a:r>
            <a:r>
              <a:rPr lang="en" sz="1400" dirty="0"/>
              <a:t> </a:t>
            </a:r>
            <a:endParaRPr lang="en" sz="1400" dirty="0" smtClean="0"/>
          </a:p>
          <a:p>
            <a:pPr marL="152400" lvl="0" indent="0" rtl="0">
              <a:spcBef>
                <a:spcPts val="0"/>
              </a:spcBef>
              <a:buSzPct val="100000"/>
              <a:buNone/>
            </a:pPr>
            <a:endParaRPr lang="en" sz="1400" dirty="0"/>
          </a:p>
          <a:p>
            <a:pPr lvl="0" rtl="0">
              <a:spcBef>
                <a:spcPts val="0"/>
              </a:spcBef>
              <a:buNone/>
            </a:pPr>
            <a:r>
              <a:rPr lang="en" sz="1400" dirty="0"/>
              <a:t>Virginia Asthma Coalition</a:t>
            </a:r>
          </a:p>
          <a:p>
            <a:pPr marL="457200" lvl="0" indent="-304800" rtl="0">
              <a:spcBef>
                <a:spcPts val="0"/>
              </a:spcBef>
              <a:buSzPct val="100000"/>
            </a:pPr>
            <a:r>
              <a:rPr lang="en" sz="1400" u="sng" dirty="0">
                <a:solidFill>
                  <a:schemeClr val="hlink"/>
                </a:solidFill>
                <a:hlinkClick r:id="rId8"/>
              </a:rPr>
              <a:t>http://www.virginiaasthmacoalition.org/resources.html</a:t>
            </a:r>
            <a:r>
              <a:rPr lang="en" sz="1400" dirty="0"/>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Suggested publications </a:t>
            </a:r>
          </a:p>
        </p:txBody>
      </p:sp>
      <p:sp>
        <p:nvSpPr>
          <p:cNvPr id="284" name="Shape 284"/>
          <p:cNvSpPr txBox="1">
            <a:spLocks noGrp="1"/>
          </p:cNvSpPr>
          <p:nvPr>
            <p:ph type="body" idx="1"/>
          </p:nvPr>
        </p:nvSpPr>
        <p:spPr>
          <a:xfrm>
            <a:off x="311700" y="1428749"/>
            <a:ext cx="8520600" cy="3140125"/>
          </a:xfrm>
          <a:prstGeom prst="rect">
            <a:avLst/>
          </a:prstGeom>
          <a:noFill/>
        </p:spPr>
        <p:txBody>
          <a:bodyPr lIns="91425" tIns="91425" rIns="91425" bIns="91425" anchor="t" anchorCtr="0">
            <a:noAutofit/>
          </a:bodyPr>
          <a:lstStyle/>
          <a:p>
            <a:pPr marL="0" lvl="0" indent="0">
              <a:buNone/>
            </a:pPr>
            <a:r>
              <a:rPr lang="en" sz="1100" b="1" dirty="0">
                <a:solidFill>
                  <a:srgbClr val="004276"/>
                </a:solidFill>
              </a:rPr>
              <a:t>New genetic markers for COPD discovered</a:t>
            </a:r>
          </a:p>
          <a:p>
            <a:pPr marL="0" indent="0">
              <a:buNone/>
            </a:pPr>
            <a:r>
              <a:rPr lang="en" sz="1100" u="sng" dirty="0" smtClean="0">
                <a:solidFill>
                  <a:schemeClr val="hlink"/>
                </a:solidFill>
              </a:rPr>
              <a:t>https</a:t>
            </a:r>
            <a:r>
              <a:rPr lang="en" sz="1100" u="sng" dirty="0">
                <a:solidFill>
                  <a:schemeClr val="hlink"/>
                </a:solidFill>
              </a:rPr>
              <a:t>://</a:t>
            </a:r>
            <a:r>
              <a:rPr lang="en" sz="1100" u="sng" dirty="0" smtClean="0">
                <a:solidFill>
                  <a:schemeClr val="hlink"/>
                </a:solidFill>
              </a:rPr>
              <a:t>www.sciencedaily.com/releases/2017/02/170206111830.htm</a:t>
            </a:r>
            <a:endParaRPr lang="en" sz="1100" b="1" dirty="0">
              <a:solidFill>
                <a:srgbClr val="004276"/>
              </a:solidFill>
              <a:highlight>
                <a:srgbClr val="FFFFFF"/>
              </a:highlight>
            </a:endParaRPr>
          </a:p>
          <a:p>
            <a:pPr marL="0" lvl="0" indent="0">
              <a:buNone/>
            </a:pPr>
            <a:r>
              <a:rPr lang="en" sz="1100" dirty="0"/>
              <a:t>Investigators describe 13 new genetic regions associated with COPD, including four that have not previously been associated with any type of lung function. The researchers also found overlap of the genetic risk of COPD with two other lung diseases, asthma and pulmonary fibrosis. T</a:t>
            </a:r>
            <a:r>
              <a:rPr lang="en-US" sz="1100" dirty="0"/>
              <a:t>h</a:t>
            </a:r>
            <a:r>
              <a:rPr lang="en" sz="1100" dirty="0"/>
              <a:t>ese findings create an improved understanding of the genetic basis for this deadly disease. </a:t>
            </a:r>
          </a:p>
          <a:p>
            <a:pPr marL="0" lvl="0" indent="0" rtl="0">
              <a:lnSpc>
                <a:spcPct val="100000"/>
              </a:lnSpc>
              <a:spcBef>
                <a:spcPts val="0"/>
              </a:spcBef>
              <a:spcAft>
                <a:spcPts val="0"/>
              </a:spcAft>
              <a:buNone/>
            </a:pPr>
            <a:endParaRPr lang="en" sz="1100" dirty="0">
              <a:solidFill>
                <a:srgbClr val="333333"/>
              </a:solidFill>
              <a:highlight>
                <a:srgbClr val="FFFFFF"/>
              </a:highlight>
            </a:endParaRPr>
          </a:p>
          <a:p>
            <a:pPr marL="0" lvl="0" indent="0">
              <a:buNone/>
            </a:pPr>
            <a:r>
              <a:rPr lang="en" sz="1100" b="1" dirty="0" smtClean="0">
                <a:solidFill>
                  <a:srgbClr val="004276"/>
                </a:solidFill>
              </a:rPr>
              <a:t>Study </a:t>
            </a:r>
            <a:r>
              <a:rPr lang="en" sz="1100" b="1" dirty="0">
                <a:solidFill>
                  <a:srgbClr val="004276"/>
                </a:solidFill>
              </a:rPr>
              <a:t>brings hope of a new treatment for asthma sufferers</a:t>
            </a:r>
          </a:p>
          <a:p>
            <a:pPr marL="0" indent="0">
              <a:buNone/>
            </a:pPr>
            <a:r>
              <a:rPr lang="en" sz="1100" u="sng" dirty="0">
                <a:solidFill>
                  <a:schemeClr val="hlink"/>
                </a:solidFill>
                <a:hlinkClick r:id="rId3"/>
              </a:rPr>
              <a:t>https://www.sciencedaily.com/releases/2017/03/170301092543.htm</a:t>
            </a:r>
          </a:p>
          <a:p>
            <a:pPr marL="0" lvl="0" indent="0">
              <a:buNone/>
            </a:pPr>
            <a:r>
              <a:rPr lang="en" sz="1100" dirty="0"/>
              <a:t>Improved treatments for people with severe asthma are a ‘step closer’ after a research team identified a breakthrough in the cause of airway narrowing. Scientists discovered that an active form of a key protein is increased and related to narrowing of the airway in people with severe asthma. </a:t>
            </a:r>
          </a:p>
          <a:p>
            <a:pPr marL="0" lvl="0" indent="0" rtl="0">
              <a:lnSpc>
                <a:spcPct val="100000"/>
              </a:lnSpc>
              <a:spcBef>
                <a:spcPts val="0"/>
              </a:spcBef>
              <a:buNone/>
            </a:pPr>
            <a:endParaRPr lang="en" sz="1100" u="sng" dirty="0">
              <a:solidFill>
                <a:schemeClr val="hlink"/>
              </a:solidFill>
              <a:hlinkClick r:id="rId3"/>
            </a:endParaRPr>
          </a:p>
          <a:p>
            <a:pPr marL="0" lvl="0" indent="0" rtl="0">
              <a:lnSpc>
                <a:spcPct val="100000"/>
              </a:lnSpc>
              <a:spcBef>
                <a:spcPts val="0"/>
              </a:spcBef>
              <a:spcAft>
                <a:spcPts val="0"/>
              </a:spcAft>
              <a:buNone/>
            </a:pPr>
            <a:r>
              <a:rPr lang="en" sz="1100" b="1" dirty="0">
                <a:solidFill>
                  <a:srgbClr val="004276"/>
                </a:solidFill>
              </a:rPr>
              <a:t>New Asthma Treatment Pill makes huge difference for Patients with Severe Asthma Symptoms</a:t>
            </a:r>
          </a:p>
          <a:p>
            <a:pPr marL="0" lvl="0" indent="0" rtl="0">
              <a:lnSpc>
                <a:spcPct val="100000"/>
              </a:lnSpc>
              <a:spcBef>
                <a:spcPts val="0"/>
              </a:spcBef>
              <a:spcAft>
                <a:spcPts val="0"/>
              </a:spcAft>
              <a:buNone/>
            </a:pPr>
            <a:r>
              <a:rPr lang="en" sz="1100" u="sng" dirty="0">
                <a:solidFill>
                  <a:schemeClr val="hlink"/>
                </a:solidFill>
                <a:hlinkClick r:id="rId4"/>
              </a:rPr>
              <a:t>http://www.medicaldaily.com/new-asthma-treatment-pill-makes-huge-difference-patients-severe-symptoms-394082</a:t>
            </a:r>
          </a:p>
          <a:p>
            <a:pPr marL="0" lvl="0" indent="0" rtl="0">
              <a:lnSpc>
                <a:spcPct val="100000"/>
              </a:lnSpc>
              <a:spcBef>
                <a:spcPts val="0"/>
              </a:spcBef>
              <a:spcAft>
                <a:spcPts val="0"/>
              </a:spcAft>
              <a:buNone/>
            </a:pPr>
            <a:r>
              <a:rPr lang="en" sz="1100" dirty="0"/>
              <a:t>Researchers have a new asthma pill for the first time in 20 years, which they believe will significantly improve symptoms for those with severe asthma. The drug, known as Fevipiprant, was shown to reduce asthma symptoms as well as inflammation, and it improved lung function and repaired airway linings. </a:t>
            </a:r>
            <a:endParaRPr lang="en" sz="11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sz="4400" dirty="0"/>
              <a:t>Concluding thoughts...</a:t>
            </a:r>
          </a:p>
        </p:txBody>
      </p:sp>
      <p:sp>
        <p:nvSpPr>
          <p:cNvPr id="290" name="Shape 290"/>
          <p:cNvSpPr txBox="1">
            <a:spLocks noGrp="1"/>
          </p:cNvSpPr>
          <p:nvPr>
            <p:ph type="body" idx="1"/>
          </p:nvPr>
        </p:nvSpPr>
        <p:spPr>
          <a:prstGeom prst="rect">
            <a:avLst/>
          </a:prstGeom>
        </p:spPr>
        <p:txBody>
          <a:bodyPr lIns="91425" tIns="91425" rIns="91425" bIns="91425" anchor="t" anchorCtr="0">
            <a:noAutofit/>
          </a:bodyPr>
          <a:lstStyle/>
          <a:p>
            <a:pPr marL="0" lvl="0" indent="0">
              <a:spcBef>
                <a:spcPts val="0"/>
              </a:spcBef>
              <a:buNone/>
            </a:pPr>
            <a:r>
              <a:rPr lang="en" sz="2000" dirty="0"/>
              <a:t>Many are diagnosed with asthma at a young age so it is important to note that it is a treatable disease with preventable morbidity, not curable though. </a:t>
            </a:r>
            <a:endParaRPr lang="en" sz="2000" dirty="0" smtClean="0"/>
          </a:p>
          <a:p>
            <a:pPr marL="0" lvl="0" indent="0">
              <a:spcBef>
                <a:spcPts val="0"/>
              </a:spcBef>
              <a:buNone/>
            </a:pPr>
            <a:endParaRPr lang="en" sz="2000" dirty="0"/>
          </a:p>
          <a:p>
            <a:pPr marL="0" lvl="0" indent="0">
              <a:spcBef>
                <a:spcPts val="0"/>
              </a:spcBef>
              <a:buNone/>
            </a:pPr>
            <a:r>
              <a:rPr lang="en" sz="2000" dirty="0"/>
              <a:t>There is no cure for COPD either but there is treatment out there that makes the symptoms manageable and can improve quality of life. BUT it is important to go to the doctor if you are having symptoms b/c many go undiagnosed. </a:t>
            </a:r>
            <a:endParaRPr lang="en" sz="2000" dirty="0" smtClean="0"/>
          </a:p>
          <a:p>
            <a:pPr marL="0" lvl="0" indent="0">
              <a:spcBef>
                <a:spcPts val="0"/>
              </a:spcBef>
              <a:buNone/>
            </a:pPr>
            <a:endParaRPr lang="en" sz="2000" dirty="0"/>
          </a:p>
          <a:p>
            <a:pPr marL="0" lvl="0" indent="0">
              <a:spcBef>
                <a:spcPts val="0"/>
              </a:spcBef>
              <a:buNone/>
            </a:pPr>
            <a:r>
              <a:rPr lang="en" sz="2000" dirty="0"/>
              <a:t>Both diseases can have disabling symptoms if left untreated. </a:t>
            </a:r>
            <a:endParaRPr lang="en" sz="2000" dirty="0" smtClean="0"/>
          </a:p>
          <a:p>
            <a:pPr marL="0" lvl="0" indent="0">
              <a:spcBef>
                <a:spcPts val="0"/>
              </a:spcBef>
              <a:buNone/>
            </a:pPr>
            <a:endParaRPr lang="en" sz="2000" dirty="0"/>
          </a:p>
          <a:p>
            <a:pPr marL="0" lvl="0" indent="0">
              <a:spcBef>
                <a:spcPts val="0"/>
              </a:spcBef>
              <a:buNone/>
            </a:pPr>
            <a:r>
              <a:rPr lang="en" sz="2000" dirty="0"/>
              <a:t>We need to actively pursue further research for treatment and management to lower healthcare costs and disease burden. </a:t>
            </a:r>
          </a:p>
          <a:p>
            <a:pPr lvl="0">
              <a:spcBef>
                <a:spcPts val="0"/>
              </a:spcBef>
              <a:buNone/>
            </a:pP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361950"/>
            <a:ext cx="8520600" cy="572700"/>
          </a:xfrm>
          <a:prstGeom prst="rect">
            <a:avLst/>
          </a:prstGeom>
        </p:spPr>
        <p:txBody>
          <a:bodyPr lIns="91425" tIns="91425" rIns="91425" bIns="91425" anchor="t" anchorCtr="0">
            <a:noAutofit/>
          </a:bodyPr>
          <a:lstStyle/>
          <a:p>
            <a:pPr lvl="0">
              <a:spcBef>
                <a:spcPts val="0"/>
              </a:spcBef>
              <a:buNone/>
            </a:pPr>
            <a:r>
              <a:rPr lang="en" sz="3600" dirty="0"/>
              <a:t>Common symptoms that occur with COPD</a:t>
            </a:r>
            <a:r>
              <a:rPr lang="en" dirty="0"/>
              <a:t>:</a:t>
            </a:r>
          </a:p>
        </p:txBody>
      </p:sp>
      <p:sp>
        <p:nvSpPr>
          <p:cNvPr id="75" name="Shape 75"/>
          <p:cNvSpPr txBox="1">
            <a:spLocks noGrp="1"/>
          </p:cNvSpPr>
          <p:nvPr>
            <p:ph type="body" idx="1"/>
          </p:nvPr>
        </p:nvSpPr>
        <p:spPr>
          <a:xfrm>
            <a:off x="311700" y="1681900"/>
            <a:ext cx="4811400" cy="2886900"/>
          </a:xfrm>
          <a:prstGeom prst="rect">
            <a:avLst/>
          </a:prstGeom>
        </p:spPr>
        <p:txBody>
          <a:bodyPr lIns="91425" tIns="91425" rIns="91425" bIns="91425" anchor="t" anchorCtr="0">
            <a:noAutofit/>
          </a:bodyPr>
          <a:lstStyle/>
          <a:p>
            <a:pPr marL="457200" lvl="0" indent="-228600">
              <a:spcBef>
                <a:spcPts val="0"/>
              </a:spcBef>
            </a:pPr>
            <a:r>
              <a:rPr lang="en" sz="2000" dirty="0"/>
              <a:t>Chronic Cough (Smoker’s Cough)</a:t>
            </a:r>
          </a:p>
          <a:p>
            <a:pPr marL="457200" lvl="0" indent="-228600">
              <a:spcBef>
                <a:spcPts val="0"/>
              </a:spcBef>
            </a:pPr>
            <a:r>
              <a:rPr lang="en" sz="2000" dirty="0"/>
              <a:t>Chronic phlegm (sputum) production</a:t>
            </a:r>
          </a:p>
          <a:p>
            <a:pPr marL="457200" lvl="0" indent="-228600">
              <a:spcBef>
                <a:spcPts val="0"/>
              </a:spcBef>
            </a:pPr>
            <a:r>
              <a:rPr lang="en" sz="2000" dirty="0"/>
              <a:t>Shortness of breath while doing things you used to be able to do </a:t>
            </a:r>
          </a:p>
          <a:p>
            <a:pPr marL="457200" lvl="0" indent="-228600">
              <a:spcBef>
                <a:spcPts val="0"/>
              </a:spcBef>
            </a:pPr>
            <a:r>
              <a:rPr lang="en" sz="2000" dirty="0"/>
              <a:t>Not being able to take a deep breath</a:t>
            </a:r>
          </a:p>
          <a:p>
            <a:pPr marL="457200" lvl="0" indent="-228600">
              <a:spcBef>
                <a:spcPts val="0"/>
              </a:spcBef>
            </a:pPr>
            <a:r>
              <a:rPr lang="en" sz="2000" dirty="0"/>
              <a:t>Wheezing</a:t>
            </a:r>
          </a:p>
        </p:txBody>
      </p:sp>
      <p:pic>
        <p:nvPicPr>
          <p:cNvPr id="76" name="Shape 76"/>
          <p:cNvPicPr preferRelativeResize="0"/>
          <p:nvPr/>
        </p:nvPicPr>
        <p:blipFill>
          <a:blip r:embed="rId3">
            <a:alphaModFix/>
          </a:blip>
          <a:stretch>
            <a:fillRect/>
          </a:stretch>
        </p:blipFill>
        <p:spPr>
          <a:xfrm>
            <a:off x="5410200" y="1581150"/>
            <a:ext cx="2721425" cy="240557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lstStyle/>
          <a:p>
            <a:pPr algn="ctr"/>
            <a:r>
              <a:rPr lang="en-US" dirty="0" smtClean="0"/>
              <a:t>What </a:t>
            </a:r>
            <a:r>
              <a:rPr lang="en-US" dirty="0" smtClean="0"/>
              <a:t>CAUSES IT</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08850" y="361950"/>
            <a:ext cx="8520600" cy="572700"/>
          </a:xfrm>
          <a:prstGeom prst="rect">
            <a:avLst/>
          </a:prstGeom>
        </p:spPr>
        <p:txBody>
          <a:bodyPr lIns="91425" tIns="91425" rIns="91425" bIns="91425" anchor="t" anchorCtr="0">
            <a:noAutofit/>
          </a:bodyPr>
          <a:lstStyle/>
          <a:p>
            <a:pPr lvl="0">
              <a:spcBef>
                <a:spcPts val="0"/>
              </a:spcBef>
              <a:buNone/>
            </a:pPr>
            <a:r>
              <a:rPr lang="en" sz="4400" dirty="0"/>
              <a:t>What causes these diseases?</a:t>
            </a:r>
          </a:p>
        </p:txBody>
      </p:sp>
      <p:sp>
        <p:nvSpPr>
          <p:cNvPr id="82" name="Shape 82"/>
          <p:cNvSpPr txBox="1">
            <a:spLocks noGrp="1"/>
          </p:cNvSpPr>
          <p:nvPr>
            <p:ph type="body" idx="1"/>
          </p:nvPr>
        </p:nvSpPr>
        <p:spPr>
          <a:prstGeom prst="rect">
            <a:avLst/>
          </a:prstGeom>
        </p:spPr>
        <p:txBody>
          <a:bodyPr lIns="91425" tIns="91425" rIns="91425" bIns="91425" anchor="t" anchorCtr="0">
            <a:noAutofit/>
          </a:bodyPr>
          <a:lstStyle/>
          <a:p>
            <a:pPr marL="457200" lvl="0" indent="-228600" rtl="0">
              <a:spcBef>
                <a:spcPts val="0"/>
              </a:spcBef>
              <a:buAutoNum type="arabicPeriod"/>
            </a:pPr>
            <a:r>
              <a:rPr lang="en" sz="1800" dirty="0"/>
              <a:t>Tobacco smoke (primary)</a:t>
            </a:r>
          </a:p>
          <a:p>
            <a:pPr marL="457200" lvl="0" indent="-228600" rtl="0">
              <a:spcBef>
                <a:spcPts val="0"/>
              </a:spcBef>
              <a:buAutoNum type="arabicPeriod"/>
            </a:pPr>
            <a:r>
              <a:rPr lang="en" sz="1800" dirty="0"/>
              <a:t>Air pollutants in the home and workplace</a:t>
            </a:r>
          </a:p>
          <a:p>
            <a:pPr marL="457200" lvl="0" indent="-228600" rtl="0">
              <a:spcBef>
                <a:spcPts val="0"/>
              </a:spcBef>
              <a:buAutoNum type="arabicPeriod"/>
            </a:pPr>
            <a:r>
              <a:rPr lang="en" sz="1800" dirty="0"/>
              <a:t>Genetic factors</a:t>
            </a:r>
          </a:p>
          <a:p>
            <a:pPr marL="457200" lvl="0" indent="-228600" rtl="0">
              <a:spcBef>
                <a:spcPts val="0"/>
              </a:spcBef>
              <a:buAutoNum type="arabicPeriod"/>
            </a:pPr>
            <a:r>
              <a:rPr lang="en" sz="1800" dirty="0"/>
              <a:t>Persistent respiratory infections</a:t>
            </a:r>
          </a:p>
          <a:p>
            <a:pPr marL="457200" lvl="0" indent="-228600" rtl="0">
              <a:spcBef>
                <a:spcPts val="0"/>
              </a:spcBef>
              <a:buAutoNum type="arabicPeriod"/>
            </a:pPr>
            <a:r>
              <a:rPr lang="en" sz="1800" dirty="0"/>
              <a:t>Indoor air quality as well but more so in developing countries than the </a:t>
            </a:r>
            <a:r>
              <a:rPr lang="en" sz="1800" dirty="0" smtClean="0"/>
              <a:t>US</a:t>
            </a:r>
          </a:p>
          <a:p>
            <a:pPr marL="228600" lvl="0" indent="0" rtl="0">
              <a:spcBef>
                <a:spcPts val="0"/>
              </a:spcBef>
              <a:buNone/>
            </a:pPr>
            <a:endParaRPr lang="en" sz="1800" dirty="0"/>
          </a:p>
          <a:p>
            <a:pPr lvl="0" rtl="0">
              <a:spcBef>
                <a:spcPts val="0"/>
              </a:spcBef>
              <a:buClr>
                <a:schemeClr val="dk1"/>
              </a:buClr>
              <a:buSzPct val="61111"/>
              <a:buFont typeface="Arial"/>
              <a:buNone/>
            </a:pPr>
            <a:r>
              <a:rPr lang="en" sz="2000" dirty="0"/>
              <a:t>In 2014, the third leading cause of death in the US was chronic lower respiratory disease, primarily COPD! </a:t>
            </a:r>
          </a:p>
          <a:p>
            <a:pPr lvl="0" indent="387350" rtl="0">
              <a:spcBef>
                <a:spcPts val="0"/>
              </a:spcBef>
              <a:buClr>
                <a:schemeClr val="dk1"/>
              </a:buClr>
              <a:buSzPct val="61111"/>
              <a:buFont typeface="Arial"/>
              <a:buNone/>
            </a:pPr>
            <a:r>
              <a:rPr lang="en" dirty="0"/>
              <a:t>~</a:t>
            </a:r>
            <a:r>
              <a:rPr lang="en" sz="1800" dirty="0"/>
              <a:t>around 15.7 million Americans </a:t>
            </a:r>
            <a:r>
              <a:rPr lang="en" sz="1800" dirty="0" smtClean="0"/>
              <a:t>reported </a:t>
            </a:r>
            <a:r>
              <a:rPr lang="en" sz="1800" dirty="0"/>
              <a:t>being diagnosed with COPD (this is likely an underestimate) → </a:t>
            </a:r>
            <a:r>
              <a:rPr lang="en" sz="1800" b="1" dirty="0"/>
              <a:t>so who suffers the most?</a:t>
            </a:r>
          </a:p>
        </p:txBody>
      </p:sp>
      <p:pic>
        <p:nvPicPr>
          <p:cNvPr id="83" name="Shape 83"/>
          <p:cNvPicPr preferRelativeResize="0"/>
          <p:nvPr/>
        </p:nvPicPr>
        <p:blipFill>
          <a:blip r:embed="rId3">
            <a:alphaModFix/>
          </a:blip>
          <a:stretch>
            <a:fillRect/>
          </a:stretch>
        </p:blipFill>
        <p:spPr>
          <a:xfrm>
            <a:off x="7543800" y="757962"/>
            <a:ext cx="1285650" cy="990600"/>
          </a:xfrm>
          <a:prstGeom prst="rect">
            <a:avLst/>
          </a:prstGeom>
          <a:noFill/>
          <a:ln>
            <a:noFill/>
          </a:ln>
        </p:spPr>
      </p:pic>
      <p:pic>
        <p:nvPicPr>
          <p:cNvPr id="84" name="Shape 84"/>
          <p:cNvPicPr preferRelativeResize="0"/>
          <p:nvPr/>
        </p:nvPicPr>
        <p:blipFill>
          <a:blip r:embed="rId4">
            <a:alphaModFix/>
          </a:blip>
          <a:stretch>
            <a:fillRect/>
          </a:stretch>
        </p:blipFill>
        <p:spPr>
          <a:xfrm>
            <a:off x="5715000" y="1367562"/>
            <a:ext cx="1295400" cy="7620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47750"/>
            <a:ext cx="7543800" cy="1257300"/>
          </a:xfrm>
        </p:spPr>
        <p:txBody>
          <a:bodyPr>
            <a:normAutofit fontScale="90000"/>
          </a:bodyPr>
          <a:lstStyle/>
          <a:p>
            <a:pPr algn="ctr"/>
            <a:r>
              <a:rPr lang="en-US" dirty="0" smtClean="0"/>
              <a:t>WHO SUFFERS &amp; PREVALENCE</a:t>
            </a:r>
            <a:endParaRPr lang="en-US" dirty="0"/>
          </a:p>
        </p:txBody>
      </p:sp>
    </p:spTree>
    <p:extLst>
      <p:ext uri="{BB962C8B-B14F-4D97-AF65-F5344CB8AC3E}">
        <p14:creationId xmlns:p14="http://schemas.microsoft.com/office/powerpoint/2010/main" val="627820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110625" y="140175"/>
            <a:ext cx="8520600" cy="572700"/>
          </a:xfrm>
          <a:prstGeom prst="rect">
            <a:avLst/>
          </a:prstGeom>
        </p:spPr>
        <p:txBody>
          <a:bodyPr lIns="91425" tIns="91425" rIns="91425" bIns="91425" anchor="t" anchorCtr="0">
            <a:noAutofit/>
          </a:bodyPr>
          <a:lstStyle/>
          <a:p>
            <a:pPr lvl="0">
              <a:spcBef>
                <a:spcPts val="0"/>
              </a:spcBef>
              <a:buNone/>
            </a:pPr>
            <a:r>
              <a:rPr lang="en" sz="4000" dirty="0"/>
              <a:t>Those who suffer</a:t>
            </a:r>
            <a:r>
              <a:rPr lang="en" dirty="0"/>
              <a:t>. </a:t>
            </a:r>
          </a:p>
        </p:txBody>
      </p:sp>
      <p:sp>
        <p:nvSpPr>
          <p:cNvPr id="90" name="Shape 90"/>
          <p:cNvSpPr txBox="1">
            <a:spLocks noGrp="1"/>
          </p:cNvSpPr>
          <p:nvPr>
            <p:ph type="body" idx="1"/>
          </p:nvPr>
        </p:nvSpPr>
        <p:spPr>
          <a:xfrm>
            <a:off x="143050" y="1081425"/>
            <a:ext cx="3999900" cy="3137200"/>
          </a:xfrm>
          <a:prstGeom prst="rect">
            <a:avLst/>
          </a:prstGeom>
        </p:spPr>
        <p:txBody>
          <a:bodyPr lIns="91425" tIns="91425" rIns="91425" bIns="91425" anchor="t" anchorCtr="0">
            <a:noAutofit/>
          </a:bodyPr>
          <a:lstStyle/>
          <a:p>
            <a:pPr lvl="0">
              <a:spcBef>
                <a:spcPts val="0"/>
              </a:spcBef>
              <a:buNone/>
            </a:pPr>
            <a:r>
              <a:rPr lang="en" sz="1600" dirty="0"/>
              <a:t>In 2013, these specific groups were identified as more likely to report COPD</a:t>
            </a:r>
            <a:r>
              <a:rPr lang="en" sz="1600" dirty="0" smtClean="0"/>
              <a:t>:</a:t>
            </a:r>
          </a:p>
          <a:p>
            <a:pPr lvl="0">
              <a:spcBef>
                <a:spcPts val="0"/>
              </a:spcBef>
              <a:buNone/>
            </a:pPr>
            <a:endParaRPr lang="en" sz="1600" dirty="0"/>
          </a:p>
          <a:p>
            <a:pPr marL="457200" lvl="0" indent="-304800" rtl="0">
              <a:spcBef>
                <a:spcPts val="0"/>
              </a:spcBef>
              <a:buSzPct val="100000"/>
            </a:pPr>
            <a:r>
              <a:rPr lang="en" sz="1200" dirty="0"/>
              <a:t>People</a:t>
            </a:r>
            <a:r>
              <a:rPr lang="en" sz="1200" b="1" dirty="0"/>
              <a:t> age</a:t>
            </a:r>
            <a:r>
              <a:rPr lang="en" sz="1200" dirty="0"/>
              <a:t>d 65-74 years and 75 + years</a:t>
            </a:r>
          </a:p>
          <a:p>
            <a:pPr marL="457200" lvl="0" indent="-304800" rtl="0">
              <a:spcBef>
                <a:spcPts val="0"/>
              </a:spcBef>
              <a:buSzPct val="100000"/>
            </a:pPr>
            <a:r>
              <a:rPr lang="en" sz="1200" dirty="0"/>
              <a:t>American Indian/Alaskan Native and multi</a:t>
            </a:r>
            <a:r>
              <a:rPr lang="en" sz="1200" b="1" dirty="0"/>
              <a:t>racial</a:t>
            </a:r>
            <a:r>
              <a:rPr lang="en" sz="1200" dirty="0"/>
              <a:t> non-Hispanics</a:t>
            </a:r>
          </a:p>
          <a:p>
            <a:pPr marL="457200" lvl="0" indent="-304800" rtl="0">
              <a:spcBef>
                <a:spcPts val="0"/>
              </a:spcBef>
              <a:buSzPct val="100000"/>
            </a:pPr>
            <a:r>
              <a:rPr lang="en" sz="1200" b="1" dirty="0"/>
              <a:t>Women</a:t>
            </a:r>
          </a:p>
          <a:p>
            <a:pPr marL="457200" lvl="0" indent="-304800" rtl="0">
              <a:spcBef>
                <a:spcPts val="0"/>
              </a:spcBef>
              <a:buSzPct val="100000"/>
            </a:pPr>
            <a:r>
              <a:rPr lang="en" sz="1200" dirty="0"/>
              <a:t>Individuals who were unemployed, retired, or unable to </a:t>
            </a:r>
            <a:r>
              <a:rPr lang="en" sz="1200" b="1" dirty="0"/>
              <a:t>work</a:t>
            </a:r>
          </a:p>
          <a:p>
            <a:pPr marL="457200" lvl="0" indent="-304800" rtl="0">
              <a:spcBef>
                <a:spcPts val="0"/>
              </a:spcBef>
              <a:buSzPct val="100000"/>
            </a:pPr>
            <a:r>
              <a:rPr lang="en" sz="1200" dirty="0"/>
              <a:t>Individuals with less than a high school </a:t>
            </a:r>
            <a:r>
              <a:rPr lang="en" sz="1200" b="1" dirty="0"/>
              <a:t>education</a:t>
            </a:r>
          </a:p>
          <a:p>
            <a:pPr marL="457200" lvl="0" indent="-304800" rtl="0">
              <a:spcBef>
                <a:spcPts val="0"/>
              </a:spcBef>
              <a:buSzPct val="100000"/>
            </a:pPr>
            <a:r>
              <a:rPr lang="en" sz="1200" dirty="0"/>
              <a:t>Individuals who were </a:t>
            </a:r>
            <a:r>
              <a:rPr lang="en" sz="1200" b="1" dirty="0"/>
              <a:t>divorced, widowed or separated </a:t>
            </a:r>
          </a:p>
          <a:p>
            <a:pPr marL="457200" lvl="0" indent="-304800" rtl="0">
              <a:spcBef>
                <a:spcPts val="0"/>
              </a:spcBef>
              <a:buSzPct val="100000"/>
            </a:pPr>
            <a:r>
              <a:rPr lang="en" sz="1200" dirty="0"/>
              <a:t>Current or former </a:t>
            </a:r>
            <a:r>
              <a:rPr lang="en" sz="1200" b="1" dirty="0"/>
              <a:t>smokers</a:t>
            </a:r>
          </a:p>
          <a:p>
            <a:pPr marL="457200" lvl="0" indent="-304800" rtl="0">
              <a:spcBef>
                <a:spcPts val="0"/>
              </a:spcBef>
              <a:buSzPct val="100000"/>
            </a:pPr>
            <a:r>
              <a:rPr lang="en" sz="1200" dirty="0"/>
              <a:t>People with a </a:t>
            </a:r>
            <a:r>
              <a:rPr lang="en" sz="1200" b="1" dirty="0"/>
              <a:t>history of asthma</a:t>
            </a:r>
          </a:p>
        </p:txBody>
      </p:sp>
      <p:pic>
        <p:nvPicPr>
          <p:cNvPr id="91" name="Shape 91"/>
          <p:cNvPicPr preferRelativeResize="0"/>
          <p:nvPr/>
        </p:nvPicPr>
        <p:blipFill>
          <a:blip r:embed="rId3">
            <a:alphaModFix/>
          </a:blip>
          <a:stretch>
            <a:fillRect/>
          </a:stretch>
        </p:blipFill>
        <p:spPr>
          <a:xfrm>
            <a:off x="6554800" y="1081425"/>
            <a:ext cx="1898174" cy="1067724"/>
          </a:xfrm>
          <a:prstGeom prst="rect">
            <a:avLst/>
          </a:prstGeom>
          <a:noFill/>
          <a:ln>
            <a:noFill/>
          </a:ln>
        </p:spPr>
      </p:pic>
      <p:pic>
        <p:nvPicPr>
          <p:cNvPr id="92" name="Shape 92"/>
          <p:cNvPicPr preferRelativeResize="0"/>
          <p:nvPr/>
        </p:nvPicPr>
        <p:blipFill>
          <a:blip r:embed="rId4">
            <a:alphaModFix/>
          </a:blip>
          <a:stretch>
            <a:fillRect/>
          </a:stretch>
        </p:blipFill>
        <p:spPr>
          <a:xfrm>
            <a:off x="6181750" y="2657050"/>
            <a:ext cx="2741999" cy="1112825"/>
          </a:xfrm>
          <a:prstGeom prst="rect">
            <a:avLst/>
          </a:prstGeom>
          <a:noFill/>
          <a:ln>
            <a:noFill/>
          </a:ln>
        </p:spPr>
      </p:pic>
      <p:pic>
        <p:nvPicPr>
          <p:cNvPr id="93" name="Shape 93"/>
          <p:cNvPicPr preferRelativeResize="0"/>
          <p:nvPr/>
        </p:nvPicPr>
        <p:blipFill rotWithShape="1">
          <a:blip r:embed="rId5">
            <a:alphaModFix/>
          </a:blip>
          <a:srcRect b="8450"/>
          <a:stretch/>
        </p:blipFill>
        <p:spPr>
          <a:xfrm>
            <a:off x="4646872" y="616763"/>
            <a:ext cx="1228150" cy="1556230"/>
          </a:xfrm>
          <a:prstGeom prst="rect">
            <a:avLst/>
          </a:prstGeom>
          <a:noFill/>
          <a:ln>
            <a:noFill/>
          </a:ln>
        </p:spPr>
      </p:pic>
      <p:pic>
        <p:nvPicPr>
          <p:cNvPr id="94" name="Shape 94"/>
          <p:cNvPicPr preferRelativeResize="0"/>
          <p:nvPr/>
        </p:nvPicPr>
        <p:blipFill>
          <a:blip r:embed="rId6">
            <a:alphaModFix/>
          </a:blip>
          <a:stretch>
            <a:fillRect/>
          </a:stretch>
        </p:blipFill>
        <p:spPr>
          <a:xfrm>
            <a:off x="4132469" y="2495550"/>
            <a:ext cx="1464001" cy="1905000"/>
          </a:xfrm>
          <a:prstGeom prst="rect">
            <a:avLst/>
          </a:prstGeom>
          <a:noFill/>
          <a:ln>
            <a:no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121</TotalTime>
  <Words>3928</Words>
  <Application>Microsoft Office PowerPoint</Application>
  <PresentationFormat>On-screen Show (16:9)</PresentationFormat>
  <Paragraphs>382</Paragraphs>
  <Slides>49</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Impact</vt:lpstr>
      <vt:lpstr>Times New Roman</vt:lpstr>
      <vt:lpstr>Wingdings</vt:lpstr>
      <vt:lpstr>NewsPrint</vt:lpstr>
      <vt:lpstr>Chronic Obstructive Pulmonary Disease (COPD) &amp; Asthma </vt:lpstr>
      <vt:lpstr>Objectives </vt:lpstr>
      <vt:lpstr>COPD</vt:lpstr>
      <vt:lpstr>What is COPD? </vt:lpstr>
      <vt:lpstr>Common symptoms that occur with COPD:</vt:lpstr>
      <vt:lpstr>What CAUSES IT</vt:lpstr>
      <vt:lpstr>What causes these diseases?</vt:lpstr>
      <vt:lpstr>WHO SUFFERS &amp; PREVALENCE</vt:lpstr>
      <vt:lpstr>Those who suffer. </vt:lpstr>
      <vt:lpstr>Incidence of Chronic Bronchitis &amp; Prevalence of Emphysema </vt:lpstr>
      <vt:lpstr>COPD Prevalence in the US (2011)</vt:lpstr>
      <vt:lpstr>COPD in VA (2011)</vt:lpstr>
      <vt:lpstr>HOW IT HINDERS YOUR LIFE</vt:lpstr>
      <vt:lpstr>Why COPD can severely hinder your life?</vt:lpstr>
      <vt:lpstr>Copd vs cystic fibrosis</vt:lpstr>
      <vt:lpstr>Are they similar?</vt:lpstr>
      <vt:lpstr>Do you get them the same way?</vt:lpstr>
      <vt:lpstr>So what exactly is cystic fibrosis?</vt:lpstr>
      <vt:lpstr>Is it treatable?</vt:lpstr>
      <vt:lpstr>ASTHMA</vt:lpstr>
      <vt:lpstr>What is asthma?</vt:lpstr>
      <vt:lpstr>WHAT CAUSES IT?</vt:lpstr>
      <vt:lpstr>What causes asthma?</vt:lpstr>
      <vt:lpstr>What triggers asthma &amp; asthma attacks?</vt:lpstr>
      <vt:lpstr>Varying Diagnosing Codes for Asthma</vt:lpstr>
      <vt:lpstr>WHO SUFFERS &amp; PREVALENCE</vt:lpstr>
      <vt:lpstr>Who has it? -- Asthma Prevalence in the US</vt:lpstr>
      <vt:lpstr>Distribution of the disease</vt:lpstr>
      <vt:lpstr>VA Distribution of Asthma</vt:lpstr>
      <vt:lpstr>HOW IT HINDERS YOUR LIFE</vt:lpstr>
      <vt:lpstr>Physical/Mental Limitations Imposed by the Disease</vt:lpstr>
      <vt:lpstr>Physical/Mental Limitations Imposed by the Disease</vt:lpstr>
      <vt:lpstr>ECONOMIC BURDEN</vt:lpstr>
      <vt:lpstr>Financial Impact Upon the Healthcare System</vt:lpstr>
      <vt:lpstr>Prevention &amp; interventions</vt:lpstr>
      <vt:lpstr>Prevention - Community Interventions</vt:lpstr>
      <vt:lpstr>Primary Prevention for Asthma &amp; COPD</vt:lpstr>
      <vt:lpstr>Secondary Prevention</vt:lpstr>
      <vt:lpstr>Tertiary Prevention</vt:lpstr>
      <vt:lpstr>Pulmonary Rehabilitation &amp; Oxygen Therapy Explained</vt:lpstr>
      <vt:lpstr>Tertiary - COPD Pharmaceuticals Used</vt:lpstr>
      <vt:lpstr>Tertiary - Asthma Pharmaceuticals Used</vt:lpstr>
      <vt:lpstr>Asthma &amp; COPD Medications </vt:lpstr>
      <vt:lpstr>Interventions: PSAs &amp; the messages behind them</vt:lpstr>
      <vt:lpstr>Research &amp; the data</vt:lpstr>
      <vt:lpstr>Reliability &amp; Validity of the Data</vt:lpstr>
      <vt:lpstr>Major Research Efforts </vt:lpstr>
      <vt:lpstr>Suggested publications </vt:lpstr>
      <vt:lpstr>Concluding thoughts...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Obstructive Pulmonary Disease (COPD) &amp; Asthma</dc:title>
  <dc:creator>Shelton, Danielle (VDH)</dc:creator>
  <cp:lastModifiedBy>Joel</cp:lastModifiedBy>
  <cp:revision>13</cp:revision>
  <dcterms:modified xsi:type="dcterms:W3CDTF">2017-03-26T00:27:30Z</dcterms:modified>
</cp:coreProperties>
</file>